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0"/>
  </p:notesMasterIdLst>
  <p:sldIdLst>
    <p:sldId id="257" r:id="rId2"/>
    <p:sldId id="258" r:id="rId3"/>
    <p:sldId id="259" r:id="rId4"/>
    <p:sldId id="260" r:id="rId5"/>
    <p:sldId id="272" r:id="rId6"/>
    <p:sldId id="261" r:id="rId7"/>
    <p:sldId id="262" r:id="rId8"/>
    <p:sldId id="263" r:id="rId9"/>
    <p:sldId id="275" r:id="rId10"/>
    <p:sldId id="274" r:id="rId11"/>
    <p:sldId id="273" r:id="rId12"/>
    <p:sldId id="278" r:id="rId13"/>
    <p:sldId id="279" r:id="rId14"/>
    <p:sldId id="267" r:id="rId15"/>
    <p:sldId id="281" r:id="rId16"/>
    <p:sldId id="282" r:id="rId17"/>
    <p:sldId id="283" r:id="rId18"/>
    <p:sldId id="271"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E1E8"/>
    <a:srgbClr val="E8EBF0"/>
    <a:srgbClr val="1D4374"/>
    <a:srgbClr val="1C4271"/>
    <a:srgbClr val="DCE3EB"/>
    <a:srgbClr val="7E6000"/>
    <a:srgbClr val="538234"/>
    <a:srgbClr val="A8D18D"/>
    <a:srgbClr val="C55B10"/>
    <a:srgbClr val="843D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2170" y="9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23D385-8B3B-4274-A967-91C59FFF3BCE}" type="datetimeFigureOut">
              <a:rPr lang="zh-CN" altLang="en-US" smtClean="0"/>
              <a:t>2024-10-20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DDE46A-3244-4E4B-BF91-BCAF11B768A6}" type="slidenum">
              <a:rPr lang="zh-CN" altLang="en-US" smtClean="0"/>
              <a:t>‹#›</a:t>
            </a:fld>
            <a:endParaRPr lang="zh-CN" altLang="en-US"/>
          </a:p>
        </p:txBody>
      </p:sp>
    </p:spTree>
    <p:extLst>
      <p:ext uri="{BB962C8B-B14F-4D97-AF65-F5344CB8AC3E}">
        <p14:creationId xmlns:p14="http://schemas.microsoft.com/office/powerpoint/2010/main" val="538350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4DDE46A-3244-4E4B-BF91-BCAF11B768A6}" type="slidenum">
              <a:rPr lang="zh-CN" altLang="en-US" smtClean="0"/>
              <a:t>17</a:t>
            </a:fld>
            <a:endParaRPr lang="zh-CN" altLang="en-US"/>
          </a:p>
        </p:txBody>
      </p:sp>
    </p:spTree>
    <p:extLst>
      <p:ext uri="{BB962C8B-B14F-4D97-AF65-F5344CB8AC3E}">
        <p14:creationId xmlns:p14="http://schemas.microsoft.com/office/powerpoint/2010/main" val="1386578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4680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over_slides">
    <p:bg>
      <p:bgPr>
        <a:solidFill>
          <a:srgbClr val="FFFFFF"/>
        </a:solidFill>
        <a:effectLst/>
      </p:bgPr>
    </p:bg>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371CF74A-749E-4B41-AF93-28E950EE1FB1}"/>
              </a:ext>
            </a:extLst>
          </p:cNvPr>
          <p:cNvSpPr/>
          <p:nvPr userDrawn="1"/>
        </p:nvSpPr>
        <p:spPr>
          <a:xfrm>
            <a:off x="-121920" y="-132080"/>
            <a:ext cx="12466320" cy="7081520"/>
          </a:xfrm>
          <a:prstGeom prst="rect">
            <a:avLst/>
          </a:prstGeom>
          <a:solidFill>
            <a:srgbClr val="E8EBF0"/>
          </a:solidFill>
          <a:ln>
            <a:solidFill>
              <a:srgbClr val="E8EB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4493245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EE92340-A091-47B5-A8B3-A92D895E6E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C1EB16A6-55F3-4C21-A5DF-04C75FAF18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FEC862F-F36E-4AB5-8912-C42D9005AD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1B31AE-1BAC-4EF3-B172-249721A18A18}" type="datetimeFigureOut">
              <a:rPr lang="zh-CN" altLang="en-US" smtClean="0"/>
              <a:t>2024-10-20</a:t>
            </a:fld>
            <a:endParaRPr lang="zh-CN" altLang="en-US"/>
          </a:p>
        </p:txBody>
      </p:sp>
      <p:sp>
        <p:nvSpPr>
          <p:cNvPr id="5" name="页脚占位符 4">
            <a:extLst>
              <a:ext uri="{FF2B5EF4-FFF2-40B4-BE49-F238E27FC236}">
                <a16:creationId xmlns:a16="http://schemas.microsoft.com/office/drawing/2014/main" id="{2AB191FA-F454-47E7-AA39-4C296A144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67AC2C0E-991D-4978-B6FE-49AA5046A0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D5586D-C487-4563-81EA-10564CE9BFBD}" type="slidenum">
              <a:rPr lang="zh-CN" altLang="en-US" smtClean="0"/>
              <a:t>‹#›</a:t>
            </a:fld>
            <a:endParaRPr lang="zh-CN" altLang="en-US"/>
          </a:p>
        </p:txBody>
      </p:sp>
    </p:spTree>
    <p:extLst>
      <p:ext uri="{BB962C8B-B14F-4D97-AF65-F5344CB8AC3E}">
        <p14:creationId xmlns:p14="http://schemas.microsoft.com/office/powerpoint/2010/main" val="3647798819"/>
      </p:ext>
    </p:extLst>
  </p:cSld>
  <p:clrMap bg1="lt1" tx1="dk1" bg2="lt2" tx2="dk2" accent1="accent1" accent2="accent2" accent3="accent3" accent4="accent4" accent5="accent5" accent6="accent6" hlink="hlink" folHlink="folHlink"/>
  <p:sldLayoutIdLst>
    <p:sldLayoutId id="2147483649" r:id="rId1"/>
    <p:sldLayoutId id="214748366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a:extLst>
              <a:ext uri="{FF2B5EF4-FFF2-40B4-BE49-F238E27FC236}">
                <a16:creationId xmlns:a16="http://schemas.microsoft.com/office/drawing/2014/main" id="{758232B6-01EA-4303-A95E-1FC758C866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202161" cy="6858000"/>
          </a:xfrm>
          <a:prstGeom prst="rect">
            <a:avLst/>
          </a:prstGeom>
        </p:spPr>
      </p:pic>
      <p:sp>
        <p:nvSpPr>
          <p:cNvPr id="2" name="Text 0"/>
          <p:cNvSpPr/>
          <p:nvPr/>
        </p:nvSpPr>
        <p:spPr>
          <a:xfrm>
            <a:off x="0" y="2422294"/>
            <a:ext cx="12184379" cy="1620945"/>
          </a:xfrm>
          <a:prstGeom prst="rect">
            <a:avLst/>
          </a:prstGeom>
          <a:noFill/>
          <a:ln/>
        </p:spPr>
        <p:txBody>
          <a:bodyPr wrap="square" rtlCol="0" anchor="b"/>
          <a:lstStyle/>
          <a:p>
            <a:pPr algn="ctr"/>
            <a:r>
              <a:rPr lang="zh-CN" altLang="zh-CN" sz="4200" b="1">
                <a:solidFill>
                  <a:schemeClr val="bg1"/>
                </a:solidFill>
                <a:latin typeface="微软雅黑" panose="020B0503020204020204" pitchFamily="34" charset="-122"/>
                <a:ea typeface="微软雅黑" panose="020B0503020204020204" pitchFamily="34" charset="-122"/>
              </a:rPr>
              <a:t>北京城市副中心（通州区）应急避难场所专项规划</a:t>
            </a:r>
          </a:p>
          <a:p>
            <a:pPr algn="ctr"/>
            <a:r>
              <a:rPr lang="zh-CN" altLang="zh-CN" sz="4200" b="1">
                <a:solidFill>
                  <a:schemeClr val="bg1"/>
                </a:solidFill>
                <a:latin typeface="微软雅黑" panose="020B0503020204020204" pitchFamily="34" charset="-122"/>
                <a:ea typeface="微软雅黑" panose="020B0503020204020204" pitchFamily="34" charset="-122"/>
              </a:rPr>
              <a:t>（</a:t>
            </a:r>
            <a:r>
              <a:rPr lang="en-US" altLang="zh-CN" sz="4200" b="1">
                <a:solidFill>
                  <a:schemeClr val="bg1"/>
                </a:solidFill>
                <a:latin typeface="微软雅黑" panose="020B0503020204020204" pitchFamily="34" charset="-122"/>
                <a:ea typeface="微软雅黑" panose="020B0503020204020204" pitchFamily="34" charset="-122"/>
              </a:rPr>
              <a:t>2022</a:t>
            </a:r>
            <a:r>
              <a:rPr lang="zh-CN" altLang="zh-CN" sz="4200" b="1">
                <a:solidFill>
                  <a:schemeClr val="bg1"/>
                </a:solidFill>
                <a:latin typeface="微软雅黑" panose="020B0503020204020204" pitchFamily="34" charset="-122"/>
                <a:ea typeface="微软雅黑" panose="020B0503020204020204" pitchFamily="34" charset="-122"/>
              </a:rPr>
              <a:t>年</a:t>
            </a:r>
            <a:r>
              <a:rPr lang="en-US" altLang="zh-CN" sz="4200" b="1">
                <a:solidFill>
                  <a:schemeClr val="bg1"/>
                </a:solidFill>
                <a:latin typeface="微软雅黑" panose="020B0503020204020204" pitchFamily="34" charset="-122"/>
                <a:ea typeface="微软雅黑" panose="020B0503020204020204" pitchFamily="34" charset="-122"/>
              </a:rPr>
              <a:t>—2035</a:t>
            </a:r>
            <a:r>
              <a:rPr lang="zh-CN" altLang="zh-CN" sz="4200" b="1">
                <a:solidFill>
                  <a:schemeClr val="bg1"/>
                </a:solidFill>
                <a:latin typeface="微软雅黑" panose="020B0503020204020204" pitchFamily="34" charset="-122"/>
                <a:ea typeface="微软雅黑" panose="020B0503020204020204" pitchFamily="34" charset="-122"/>
              </a:rPr>
              <a:t>年）</a:t>
            </a:r>
          </a:p>
        </p:txBody>
      </p:sp>
      <p:sp>
        <p:nvSpPr>
          <p:cNvPr id="5" name="TextBox 31">
            <a:extLst>
              <a:ext uri="{FF2B5EF4-FFF2-40B4-BE49-F238E27FC236}">
                <a16:creationId xmlns:a16="http://schemas.microsoft.com/office/drawing/2014/main" id="{B8920186-C05C-441E-8DDB-B27707791318}"/>
              </a:ext>
            </a:extLst>
          </p:cNvPr>
          <p:cNvSpPr txBox="1"/>
          <p:nvPr/>
        </p:nvSpPr>
        <p:spPr>
          <a:xfrm>
            <a:off x="-10159" y="5879403"/>
            <a:ext cx="12202160" cy="738593"/>
          </a:xfrm>
          <a:prstGeom prst="rect">
            <a:avLst/>
          </a:prstGeom>
          <a:noFill/>
        </p:spPr>
        <p:txBody>
          <a:bodyPr wrap="square" lIns="121852" tIns="60925" rIns="121852" bIns="60925" rtlCol="0">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rPr>
              <a:t>(</a:t>
            </a:r>
            <a:r>
              <a:rPr lang="zh-CN" altLang="en-US" sz="4000" b="1">
                <a:solidFill>
                  <a:schemeClr val="bg1"/>
                </a:solidFill>
                <a:latin typeface="微软雅黑" panose="020B0503020204020204" pitchFamily="34" charset="-122"/>
                <a:ea typeface="微软雅黑" panose="020B0503020204020204" pitchFamily="34" charset="-122"/>
              </a:rPr>
              <a:t>征求意见稿</a:t>
            </a:r>
            <a:r>
              <a:rPr lang="en-US" altLang="zh-CN" sz="4000" b="1">
                <a:solidFill>
                  <a:schemeClr val="bg1"/>
                </a:solidFill>
                <a:latin typeface="微软雅黑" panose="020B0503020204020204" pitchFamily="34" charset="-122"/>
                <a:ea typeface="微软雅黑" panose="020B0503020204020204" pitchFamily="34" charset="-122"/>
              </a:rPr>
              <a:t>)</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13" name="直接连接符 12">
            <a:extLst>
              <a:ext uri="{FF2B5EF4-FFF2-40B4-BE49-F238E27FC236}">
                <a16:creationId xmlns:a16="http://schemas.microsoft.com/office/drawing/2014/main" id="{60B60AFE-1282-456D-AFE9-F94DAD2063D2}"/>
              </a:ext>
            </a:extLst>
          </p:cNvPr>
          <p:cNvCxnSpPr>
            <a:cxnSpLocks/>
          </p:cNvCxnSpPr>
          <p:nvPr/>
        </p:nvCxnSpPr>
        <p:spPr>
          <a:xfrm>
            <a:off x="0" y="883920"/>
            <a:ext cx="457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776192B5-711C-496F-9087-73CEF3426DCB}"/>
              </a:ext>
            </a:extLst>
          </p:cNvPr>
          <p:cNvSpPr txBox="1"/>
          <p:nvPr/>
        </p:nvSpPr>
        <p:spPr>
          <a:xfrm>
            <a:off x="4653333" y="503817"/>
            <a:ext cx="2877711" cy="738664"/>
          </a:xfrm>
          <a:prstGeom prst="rect">
            <a:avLst/>
          </a:prstGeom>
          <a:noFill/>
        </p:spPr>
        <p:txBody>
          <a:bodyPr wrap="none" rtlCol="0">
            <a:spAutoFit/>
          </a:bodyPr>
          <a:lstStyle/>
          <a:p>
            <a:r>
              <a:rPr lang="zh-CN" altLang="en-US" sz="4200" b="1">
                <a:solidFill>
                  <a:schemeClr val="bg1"/>
                </a:solidFill>
                <a:latin typeface="微软雅黑" panose="020B0503020204020204" pitchFamily="34" charset="-122"/>
                <a:ea typeface="微软雅黑" panose="020B0503020204020204" pitchFamily="34" charset="-122"/>
              </a:rPr>
              <a:t>一张图解读</a:t>
            </a:r>
          </a:p>
        </p:txBody>
      </p:sp>
      <p:cxnSp>
        <p:nvCxnSpPr>
          <p:cNvPr id="20" name="直接连接符 19">
            <a:extLst>
              <a:ext uri="{FF2B5EF4-FFF2-40B4-BE49-F238E27FC236}">
                <a16:creationId xmlns:a16="http://schemas.microsoft.com/office/drawing/2014/main" id="{C27BB992-65F6-4C78-8D69-3E311D8BC949}"/>
              </a:ext>
            </a:extLst>
          </p:cNvPr>
          <p:cNvCxnSpPr>
            <a:cxnSpLocks/>
          </p:cNvCxnSpPr>
          <p:nvPr/>
        </p:nvCxnSpPr>
        <p:spPr>
          <a:xfrm>
            <a:off x="7531044" y="883920"/>
            <a:ext cx="4671116"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圆角 4">
            <a:extLst>
              <a:ext uri="{FF2B5EF4-FFF2-40B4-BE49-F238E27FC236}">
                <a16:creationId xmlns:a16="http://schemas.microsoft.com/office/drawing/2014/main" id="{7C4D995D-1283-44D4-9722-BC1905B98302}"/>
              </a:ext>
            </a:extLst>
          </p:cNvPr>
          <p:cNvSpPr/>
          <p:nvPr/>
        </p:nvSpPr>
        <p:spPr>
          <a:xfrm>
            <a:off x="284480" y="1494967"/>
            <a:ext cx="11501397" cy="4975281"/>
          </a:xfrm>
          <a:prstGeom prst="roundRect">
            <a:avLst/>
          </a:prstGeom>
          <a:solidFill>
            <a:srgbClr val="CBD3DE"/>
          </a:solidFill>
          <a:ln>
            <a:solidFill>
              <a:srgbClr val="CBD3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0C0DF990-662C-409F-AB77-89D0B3139141}"/>
              </a:ext>
            </a:extLst>
          </p:cNvPr>
          <p:cNvSpPr/>
          <p:nvPr/>
        </p:nvSpPr>
        <p:spPr>
          <a:xfrm>
            <a:off x="284479" y="0"/>
            <a:ext cx="5595459"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07 </a:t>
            </a:r>
            <a:r>
              <a:rPr lang="zh-CN" altLang="zh-CN" sz="3600" b="1">
                <a:latin typeface="微软雅黑" panose="020B0503020204020204" pitchFamily="34" charset="-122"/>
                <a:ea typeface="微软雅黑" panose="020B0503020204020204" pitchFamily="34" charset="-122"/>
              </a:rPr>
              <a:t>应急避难场所发展布局</a:t>
            </a:r>
            <a:endParaRPr lang="zh-CN" altLang="en-US" sz="3600" b="1">
              <a:latin typeface="微软雅黑" panose="020B0503020204020204" pitchFamily="34" charset="-122"/>
              <a:ea typeface="微软雅黑" panose="020B0503020204020204" pitchFamily="34" charset="-122"/>
            </a:endParaRPr>
          </a:p>
        </p:txBody>
      </p:sp>
      <p:sp>
        <p:nvSpPr>
          <p:cNvPr id="6" name="文本框 5">
            <a:extLst>
              <a:ext uri="{FF2B5EF4-FFF2-40B4-BE49-F238E27FC236}">
                <a16:creationId xmlns:a16="http://schemas.microsoft.com/office/drawing/2014/main" id="{E134A113-6B30-42B3-9FCB-46B4472C77AC}"/>
              </a:ext>
            </a:extLst>
          </p:cNvPr>
          <p:cNvSpPr txBox="1"/>
          <p:nvPr/>
        </p:nvSpPr>
        <p:spPr>
          <a:xfrm>
            <a:off x="613457" y="1714834"/>
            <a:ext cx="10961227" cy="3962110"/>
          </a:xfrm>
          <a:prstGeom prst="rect">
            <a:avLst/>
          </a:prstGeom>
          <a:noFill/>
        </p:spPr>
        <p:txBody>
          <a:bodyPr wrap="square">
            <a:spAutoFit/>
          </a:bodyPr>
          <a:lstStyle/>
          <a:p>
            <a:pPr algn="just">
              <a:lnSpc>
                <a:spcPct val="150000"/>
              </a:lnSpc>
              <a:spcBef>
                <a:spcPts val="1200"/>
              </a:spcBef>
            </a:pPr>
            <a:r>
              <a:rPr lang="zh-CN" altLang="zh-CN" sz="2000" b="1">
                <a:latin typeface="微软雅黑" panose="020B0503020204020204" pitchFamily="34" charset="-122"/>
                <a:ea typeface="微软雅黑" panose="020B0503020204020204" pitchFamily="34" charset="-122"/>
              </a:rPr>
              <a:t>以均衡为主调，以强化基本、满足差异为目标，以优存量、精增量为基调，以分类型空间的分级分乡镇（街道）建设为主线，推动通州区应急避难场所科学规划布局。应急避难场所布局按服务人口和服务半径合理布局，实现人人享有充分的基本应急避难保障。在城区人口密集街道结合应急避难需求因地制宜强化应急避难场所建设，确保各乡镇（街道）均衡布局。</a:t>
            </a:r>
            <a:endParaRPr lang="en-US" altLang="zh-CN" sz="2000" b="1">
              <a:latin typeface="微软雅黑" panose="020B0503020204020204" pitchFamily="34" charset="-122"/>
              <a:ea typeface="微软雅黑" panose="020B0503020204020204" pitchFamily="34" charset="-122"/>
            </a:endParaRPr>
          </a:p>
          <a:p>
            <a:pPr algn="just">
              <a:lnSpc>
                <a:spcPct val="150000"/>
              </a:lnSpc>
              <a:spcBef>
                <a:spcPts val="1800"/>
              </a:spcBef>
            </a:pPr>
            <a:r>
              <a:rPr lang="zh-CN" altLang="zh-CN" sz="2000" b="1">
                <a:latin typeface="微软雅黑" panose="020B0503020204020204" pitchFamily="34" charset="-122"/>
                <a:ea typeface="微软雅黑" panose="020B0503020204020204" pitchFamily="34" charset="-122"/>
              </a:rPr>
              <a:t>按照分级负责、属地为主、分级响应调度资源的原则，以社区生活圈为基本安全单元，合理规划区级、乡镇（街道）级和村（社区）级应急避难场所发展布局。按照建筑及场地类别、总体功能定位，以及避难时长、避难种类、避难面积、避难人数、服务半径和设施设备物资配置等，科学设置室内型和室外型、综合性和单一性，以及紧急、短期、长期避难场所。</a:t>
            </a:r>
          </a:p>
        </p:txBody>
      </p:sp>
      <p:sp>
        <p:nvSpPr>
          <p:cNvPr id="8" name="文本框 7">
            <a:extLst>
              <a:ext uri="{FF2B5EF4-FFF2-40B4-BE49-F238E27FC236}">
                <a16:creationId xmlns:a16="http://schemas.microsoft.com/office/drawing/2014/main" id="{FA0057E3-98A8-4222-941A-3791A3605C1C}"/>
              </a:ext>
            </a:extLst>
          </p:cNvPr>
          <p:cNvSpPr txBox="1"/>
          <p:nvPr/>
        </p:nvSpPr>
        <p:spPr>
          <a:xfrm>
            <a:off x="284480" y="972074"/>
            <a:ext cx="3383280" cy="451406"/>
          </a:xfrm>
          <a:prstGeom prst="rect">
            <a:avLst/>
          </a:prstGeom>
          <a:noFill/>
        </p:spPr>
        <p:txBody>
          <a:bodyPr wrap="square">
            <a:spAutoFit/>
          </a:bodyPr>
          <a:lstStyle/>
          <a:p>
            <a:pPr indent="356870" algn="just">
              <a:lnSpc>
                <a:spcPts val="2800"/>
              </a:lnSpc>
              <a:spcBef>
                <a:spcPts val="600"/>
              </a:spcBef>
              <a:spcAft>
                <a:spcPts val="600"/>
              </a:spcAft>
            </a:pPr>
            <a:r>
              <a:rPr lang="en-US" altLang="zh-CN" sz="2800" b="1" kern="10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1. </a:t>
            </a:r>
            <a:r>
              <a:rPr lang="zh-CN" altLang="zh-CN" sz="2800" b="1" kern="10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整体布局要求</a:t>
            </a:r>
          </a:p>
        </p:txBody>
      </p:sp>
    </p:spTree>
    <p:extLst>
      <p:ext uri="{BB962C8B-B14F-4D97-AF65-F5344CB8AC3E}">
        <p14:creationId xmlns:p14="http://schemas.microsoft.com/office/powerpoint/2010/main" val="4080294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7202CF0C-3A7E-4D7D-93D6-0C1274FF246F}"/>
              </a:ext>
            </a:extLst>
          </p:cNvPr>
          <p:cNvSpPr/>
          <p:nvPr/>
        </p:nvSpPr>
        <p:spPr>
          <a:xfrm>
            <a:off x="284479" y="0"/>
            <a:ext cx="5595459"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07 </a:t>
            </a:r>
            <a:r>
              <a:rPr lang="zh-CN" altLang="zh-CN" sz="3600" b="1">
                <a:latin typeface="微软雅黑" panose="020B0503020204020204" pitchFamily="34" charset="-122"/>
                <a:ea typeface="微软雅黑" panose="020B0503020204020204" pitchFamily="34" charset="-122"/>
              </a:rPr>
              <a:t>应急避难场所发展布局</a:t>
            </a:r>
            <a:endParaRPr lang="zh-CN" altLang="en-US" sz="3600" b="1">
              <a:latin typeface="微软雅黑" panose="020B0503020204020204" pitchFamily="34" charset="-122"/>
              <a:ea typeface="微软雅黑" panose="020B0503020204020204" pitchFamily="34" charset="-122"/>
            </a:endParaRPr>
          </a:p>
        </p:txBody>
      </p:sp>
      <p:graphicFrame>
        <p:nvGraphicFramePr>
          <p:cNvPr id="2" name="表格 3">
            <a:extLst>
              <a:ext uri="{FF2B5EF4-FFF2-40B4-BE49-F238E27FC236}">
                <a16:creationId xmlns:a16="http://schemas.microsoft.com/office/drawing/2014/main" id="{FAE98B8D-D854-44EC-9A43-51A22E48CFAC}"/>
              </a:ext>
            </a:extLst>
          </p:cNvPr>
          <p:cNvGraphicFramePr>
            <a:graphicFrameLocks noGrp="1"/>
          </p:cNvGraphicFramePr>
          <p:nvPr>
            <p:extLst>
              <p:ext uri="{D42A27DB-BD31-4B8C-83A1-F6EECF244321}">
                <p14:modId xmlns:p14="http://schemas.microsoft.com/office/powerpoint/2010/main" val="721492318"/>
              </p:ext>
            </p:extLst>
          </p:nvPr>
        </p:nvGraphicFramePr>
        <p:xfrm>
          <a:off x="1074000" y="1966846"/>
          <a:ext cx="10044000" cy="3411987"/>
        </p:xfrm>
        <a:graphic>
          <a:graphicData uri="http://schemas.openxmlformats.org/drawingml/2006/table">
            <a:tbl>
              <a:tblPr firstRow="1" bandRow="1">
                <a:tableStyleId>{5C22544A-7EE6-4342-B048-85BDC9FD1C3A}</a:tableStyleId>
              </a:tblPr>
              <a:tblGrid>
                <a:gridCol w="3348000">
                  <a:extLst>
                    <a:ext uri="{9D8B030D-6E8A-4147-A177-3AD203B41FA5}">
                      <a16:colId xmlns:a16="http://schemas.microsoft.com/office/drawing/2014/main" val="2827167808"/>
                    </a:ext>
                  </a:extLst>
                </a:gridCol>
                <a:gridCol w="3348000">
                  <a:extLst>
                    <a:ext uri="{9D8B030D-6E8A-4147-A177-3AD203B41FA5}">
                      <a16:colId xmlns:a16="http://schemas.microsoft.com/office/drawing/2014/main" val="2892094869"/>
                    </a:ext>
                  </a:extLst>
                </a:gridCol>
                <a:gridCol w="3348000">
                  <a:extLst>
                    <a:ext uri="{9D8B030D-6E8A-4147-A177-3AD203B41FA5}">
                      <a16:colId xmlns:a16="http://schemas.microsoft.com/office/drawing/2014/main" val="2251347399"/>
                    </a:ext>
                  </a:extLst>
                </a:gridCol>
              </a:tblGrid>
              <a:tr h="468000">
                <a:tc>
                  <a:txBody>
                    <a:bodyPr/>
                    <a:lstStyle/>
                    <a:p>
                      <a:pPr algn="ctr"/>
                      <a:r>
                        <a:rPr lang="zh-CN" altLang="en-US" sz="1800" b="1" kern="0">
                          <a:solidFill>
                            <a:srgbClr val="1D4374"/>
                          </a:solidFill>
                          <a:effectLst/>
                          <a:latin typeface="微软雅黑" panose="020B0503020204020204" pitchFamily="34" charset="-122"/>
                          <a:ea typeface="微软雅黑" panose="020B0503020204020204" pitchFamily="34" charset="-122"/>
                          <a:cs typeface="+mn-cs"/>
                        </a:rPr>
                        <a:t>长期</a:t>
                      </a:r>
                      <a:r>
                        <a:rPr lang="zh-CN" altLang="zh-CN" sz="1800" b="1" kern="0">
                          <a:solidFill>
                            <a:srgbClr val="1D4374"/>
                          </a:solidFill>
                          <a:effectLst/>
                          <a:latin typeface="微软雅黑" panose="020B0503020204020204" pitchFamily="34" charset="-122"/>
                          <a:ea typeface="微软雅黑" panose="020B0503020204020204" pitchFamily="34" charset="-122"/>
                          <a:cs typeface="+mn-cs"/>
                        </a:rPr>
                        <a:t>避难场所发展布局</a:t>
                      </a:r>
                      <a:endParaRPr lang="zh-CN" altLang="en-US" sz="1800" b="1" kern="0">
                        <a:solidFill>
                          <a:srgbClr val="1D4374"/>
                        </a:solidFill>
                        <a:effectLst/>
                        <a:latin typeface="微软雅黑" panose="020B0503020204020204" pitchFamily="34" charset="-122"/>
                        <a:ea typeface="微软雅黑" panose="020B0503020204020204" pitchFamily="34" charset="-122"/>
                        <a:cs typeface="+mn-cs"/>
                      </a:endParaRPr>
                    </a:p>
                  </a:txBody>
                  <a:tcPr>
                    <a:solidFill>
                      <a:srgbClr val="E8EBF0"/>
                    </a:solidFill>
                  </a:tcPr>
                </a:tc>
                <a:tc>
                  <a:txBody>
                    <a:bodyPr/>
                    <a:lstStyle/>
                    <a:p>
                      <a:pPr algn="ctr"/>
                      <a:r>
                        <a:rPr lang="zh-CN" altLang="en-US" sz="1800" b="1" kern="0">
                          <a:solidFill>
                            <a:srgbClr val="1D4374"/>
                          </a:solidFill>
                          <a:effectLst/>
                          <a:latin typeface="微软雅黑" panose="020B0503020204020204" pitchFamily="34" charset="-122"/>
                          <a:ea typeface="微软雅黑" panose="020B0503020204020204" pitchFamily="34" charset="-122"/>
                          <a:cs typeface="+mn-cs"/>
                        </a:rPr>
                        <a:t>短期</a:t>
                      </a:r>
                      <a:r>
                        <a:rPr lang="zh-CN" altLang="zh-CN" sz="1800" b="1" kern="0">
                          <a:solidFill>
                            <a:srgbClr val="1D4374"/>
                          </a:solidFill>
                          <a:effectLst/>
                          <a:latin typeface="微软雅黑" panose="020B0503020204020204" pitchFamily="34" charset="-122"/>
                          <a:ea typeface="微软雅黑" panose="020B0503020204020204" pitchFamily="34" charset="-122"/>
                          <a:cs typeface="+mn-cs"/>
                        </a:rPr>
                        <a:t>避难场所发展布局</a:t>
                      </a:r>
                      <a:endParaRPr lang="zh-CN" altLang="en-US" sz="1800" b="1" kern="0">
                        <a:solidFill>
                          <a:srgbClr val="1D4374"/>
                        </a:solidFill>
                        <a:effectLst/>
                        <a:latin typeface="微软雅黑" panose="020B0503020204020204" pitchFamily="34" charset="-122"/>
                        <a:ea typeface="微软雅黑" panose="020B0503020204020204" pitchFamily="34" charset="-122"/>
                        <a:cs typeface="+mn-cs"/>
                      </a:endParaRPr>
                    </a:p>
                  </a:txBody>
                  <a:tcPr>
                    <a:solidFill>
                      <a:srgbClr val="E8EBF0"/>
                    </a:solidFill>
                  </a:tcPr>
                </a:tc>
                <a:tc>
                  <a:txBody>
                    <a:bodyPr/>
                    <a:lstStyle/>
                    <a:p>
                      <a:pPr algn="ctr"/>
                      <a:r>
                        <a:rPr lang="zh-CN" altLang="en-US" sz="1800" b="1" kern="0">
                          <a:solidFill>
                            <a:srgbClr val="1D4374"/>
                          </a:solidFill>
                          <a:effectLst/>
                          <a:latin typeface="微软雅黑" panose="020B0503020204020204" pitchFamily="34" charset="-122"/>
                          <a:ea typeface="微软雅黑" panose="020B0503020204020204" pitchFamily="34" charset="-122"/>
                          <a:cs typeface="+mn-cs"/>
                        </a:rPr>
                        <a:t>紧急</a:t>
                      </a:r>
                      <a:r>
                        <a:rPr lang="zh-CN" altLang="zh-CN" sz="1800" b="1" kern="0">
                          <a:solidFill>
                            <a:srgbClr val="1D4374"/>
                          </a:solidFill>
                          <a:effectLst/>
                          <a:latin typeface="微软雅黑" panose="020B0503020204020204" pitchFamily="34" charset="-122"/>
                          <a:ea typeface="微软雅黑" panose="020B0503020204020204" pitchFamily="34" charset="-122"/>
                          <a:cs typeface="+mn-cs"/>
                        </a:rPr>
                        <a:t>避难场所发展布局</a:t>
                      </a:r>
                      <a:endParaRPr lang="zh-CN" altLang="en-US" sz="1800" b="1" kern="0">
                        <a:solidFill>
                          <a:srgbClr val="1D4374"/>
                        </a:solidFill>
                        <a:effectLst/>
                        <a:latin typeface="微软雅黑" panose="020B0503020204020204" pitchFamily="34" charset="-122"/>
                        <a:ea typeface="微软雅黑" panose="020B0503020204020204" pitchFamily="34" charset="-122"/>
                        <a:cs typeface="+mn-cs"/>
                      </a:endParaRPr>
                    </a:p>
                  </a:txBody>
                  <a:tcPr>
                    <a:solidFill>
                      <a:srgbClr val="E8EBF0"/>
                    </a:solidFill>
                  </a:tcPr>
                </a:tc>
                <a:extLst>
                  <a:ext uri="{0D108BD9-81ED-4DB2-BD59-A6C34878D82A}">
                    <a16:rowId xmlns:a16="http://schemas.microsoft.com/office/drawing/2014/main" val="137695277"/>
                  </a:ext>
                </a:extLst>
              </a:tr>
              <a:tr h="1728000">
                <a:tc>
                  <a:txBody>
                    <a:bodyPr/>
                    <a:lstStyle/>
                    <a:p>
                      <a:pPr algn="just">
                        <a:lnSpc>
                          <a:spcPct val="200000"/>
                        </a:lnSpc>
                      </a:pPr>
                      <a:r>
                        <a:rPr lang="zh-CN" altLang="zh-CN" sz="1600" b="1" kern="1200">
                          <a:solidFill>
                            <a:schemeClr val="tx1"/>
                          </a:solidFill>
                          <a:latin typeface="微软雅黑" panose="020B0503020204020204" pitchFamily="34" charset="-122"/>
                          <a:ea typeface="微软雅黑" panose="020B0503020204020204" pitchFamily="34" charset="-122"/>
                          <a:cs typeface="+mn-cs"/>
                        </a:rPr>
                        <a:t>长期避难人口服务保障系数应达到</a:t>
                      </a:r>
                      <a:r>
                        <a:rPr lang="en-US" altLang="zh-CN" sz="1600" b="1" kern="1200">
                          <a:solidFill>
                            <a:schemeClr val="tx1"/>
                          </a:solidFill>
                          <a:latin typeface="微软雅黑" panose="020B0503020204020204" pitchFamily="34" charset="-122"/>
                          <a:ea typeface="微软雅黑" panose="020B0503020204020204" pitchFamily="34" charset="-122"/>
                          <a:cs typeface="+mn-cs"/>
                        </a:rPr>
                        <a:t>0.1</a:t>
                      </a:r>
                      <a:r>
                        <a:rPr lang="zh-CN" altLang="zh-CN" sz="1600" b="1" kern="1200">
                          <a:solidFill>
                            <a:schemeClr val="tx1"/>
                          </a:solidFill>
                          <a:latin typeface="微软雅黑" panose="020B0503020204020204" pitchFamily="34" charset="-122"/>
                          <a:ea typeface="微软雅黑" panose="020B0503020204020204" pitchFamily="34" charset="-122"/>
                          <a:cs typeface="+mn-cs"/>
                        </a:rPr>
                        <a:t>，全区至少设置</a:t>
                      </a:r>
                      <a:r>
                        <a:rPr lang="en-US" altLang="zh-CN" sz="1600" b="1" kern="1200">
                          <a:solidFill>
                            <a:schemeClr val="tx1"/>
                          </a:solidFill>
                          <a:latin typeface="微软雅黑" panose="020B0503020204020204" pitchFamily="34" charset="-122"/>
                          <a:ea typeface="微软雅黑" panose="020B0503020204020204" pitchFamily="34" charset="-122"/>
                          <a:cs typeface="+mn-cs"/>
                        </a:rPr>
                        <a:t>1</a:t>
                      </a:r>
                      <a:r>
                        <a:rPr lang="zh-CN" altLang="zh-CN" sz="1600" b="1" kern="1200">
                          <a:solidFill>
                            <a:schemeClr val="tx1"/>
                          </a:solidFill>
                          <a:latin typeface="微软雅黑" panose="020B0503020204020204" pitchFamily="34" charset="-122"/>
                          <a:ea typeface="微软雅黑" panose="020B0503020204020204" pitchFamily="34" charset="-122"/>
                          <a:cs typeface="+mn-cs"/>
                        </a:rPr>
                        <a:t>处长期避难场所，重点考虑与副中心站、对外交通枢纽地区的衔接关系，推进内外联动保障。</a:t>
                      </a:r>
                      <a:r>
                        <a:rPr lang="zh-CN" altLang="en-US" sz="1600" b="1" kern="1200">
                          <a:solidFill>
                            <a:schemeClr val="tx1"/>
                          </a:solidFill>
                          <a:latin typeface="微软雅黑" panose="020B0503020204020204" pitchFamily="34" charset="-122"/>
                          <a:ea typeface="微软雅黑" panose="020B0503020204020204" pitchFamily="34" charset="-122"/>
                          <a:cs typeface="+mn-cs"/>
                        </a:rPr>
                        <a:t>长期避难场所</a:t>
                      </a:r>
                      <a:r>
                        <a:rPr lang="zh-CN" altLang="zh-CN" sz="1600" b="1" kern="1200">
                          <a:solidFill>
                            <a:schemeClr val="tx1"/>
                          </a:solidFill>
                          <a:latin typeface="微软雅黑" panose="020B0503020204020204" pitchFamily="34" charset="-122"/>
                          <a:ea typeface="微软雅黑" panose="020B0503020204020204" pitchFamily="34" charset="-122"/>
                          <a:cs typeface="+mn-cs"/>
                        </a:rPr>
                        <a:t>人均有效避难面积为</a:t>
                      </a:r>
                      <a:r>
                        <a:rPr lang="en-US" altLang="zh-CN" sz="1600" b="1" kern="1200">
                          <a:solidFill>
                            <a:schemeClr val="tx1"/>
                          </a:solidFill>
                          <a:latin typeface="微软雅黑" panose="020B0503020204020204" pitchFamily="34" charset="-122"/>
                          <a:ea typeface="微软雅黑" panose="020B0503020204020204" pitchFamily="34" charset="-122"/>
                          <a:cs typeface="+mn-cs"/>
                        </a:rPr>
                        <a:t>3~4.5</a:t>
                      </a:r>
                      <a:r>
                        <a:rPr lang="zh-CN" altLang="zh-CN" sz="1600" b="1" kern="1200">
                          <a:solidFill>
                            <a:schemeClr val="tx1"/>
                          </a:solidFill>
                          <a:latin typeface="微软雅黑" panose="020B0503020204020204" pitchFamily="34" charset="-122"/>
                          <a:ea typeface="微软雅黑" panose="020B0503020204020204" pitchFamily="34" charset="-122"/>
                          <a:cs typeface="+mn-cs"/>
                        </a:rPr>
                        <a:t>㎡</a:t>
                      </a:r>
                      <a:r>
                        <a:rPr lang="zh-CN" altLang="en-US" sz="1600" b="1" kern="1200">
                          <a:solidFill>
                            <a:schemeClr val="tx1"/>
                          </a:solidFill>
                          <a:latin typeface="微软雅黑" panose="020B0503020204020204" pitchFamily="34" charset="-122"/>
                          <a:ea typeface="微软雅黑" panose="020B0503020204020204" pitchFamily="34" charset="-122"/>
                          <a:cs typeface="+mn-cs"/>
                        </a:rPr>
                        <a:t>。</a:t>
                      </a:r>
                    </a:p>
                  </a:txBody>
                  <a:tcPr anchor="ctr">
                    <a:solidFill>
                      <a:srgbClr val="D2E1E8"/>
                    </a:solidFill>
                  </a:tcPr>
                </a:tc>
                <a:tc>
                  <a:txBody>
                    <a:bodyPr/>
                    <a:lstStyle/>
                    <a:p>
                      <a:pPr marL="0" marR="0" lvl="0" indent="0" algn="just" defTabSz="914400" rtl="0" eaLnBrk="1" fontAlgn="auto" latinLnBrk="0" hangingPunct="1">
                        <a:lnSpc>
                          <a:spcPct val="200000"/>
                        </a:lnSpc>
                        <a:spcBef>
                          <a:spcPts val="0"/>
                        </a:spcBef>
                        <a:spcAft>
                          <a:spcPts val="0"/>
                        </a:spcAft>
                        <a:buClrTx/>
                        <a:buSzTx/>
                        <a:buFontTx/>
                        <a:buNone/>
                        <a:tabLst/>
                        <a:defRPr/>
                      </a:pPr>
                      <a:r>
                        <a:rPr lang="zh-CN" altLang="zh-CN" sz="1600" b="1" kern="1200">
                          <a:solidFill>
                            <a:schemeClr val="tx1"/>
                          </a:solidFill>
                          <a:latin typeface="微软雅黑" panose="020B0503020204020204" pitchFamily="34" charset="-122"/>
                          <a:ea typeface="微软雅黑" panose="020B0503020204020204" pitchFamily="34" charset="-122"/>
                          <a:cs typeface="+mn-cs"/>
                        </a:rPr>
                        <a:t>短期避难场所应满足城乡建设用地网格化覆盖</a:t>
                      </a:r>
                      <a:r>
                        <a:rPr lang="zh-CN" altLang="en-US" sz="1600" b="1" kern="1200">
                          <a:solidFill>
                            <a:schemeClr val="tx1"/>
                          </a:solidFill>
                          <a:latin typeface="微软雅黑" panose="020B0503020204020204" pitchFamily="34" charset="-122"/>
                          <a:ea typeface="微软雅黑" panose="020B0503020204020204" pitchFamily="34" charset="-122"/>
                          <a:cs typeface="+mn-cs"/>
                        </a:rPr>
                        <a:t>，</a:t>
                      </a:r>
                      <a:r>
                        <a:rPr lang="zh-CN" altLang="zh-CN" sz="1600" b="1" kern="1200">
                          <a:solidFill>
                            <a:schemeClr val="tx1"/>
                          </a:solidFill>
                          <a:latin typeface="微软雅黑" panose="020B0503020204020204" pitchFamily="34" charset="-122"/>
                          <a:ea typeface="微软雅黑" panose="020B0503020204020204" pitchFamily="34" charset="-122"/>
                          <a:cs typeface="+mn-cs"/>
                        </a:rPr>
                        <a:t>人口服务保障系数为</a:t>
                      </a:r>
                      <a:r>
                        <a:rPr lang="en-US" altLang="zh-CN" sz="1600" b="1" kern="1200">
                          <a:solidFill>
                            <a:schemeClr val="tx1"/>
                          </a:solidFill>
                          <a:latin typeface="微软雅黑" panose="020B0503020204020204" pitchFamily="34" charset="-122"/>
                          <a:ea typeface="微软雅黑" panose="020B0503020204020204" pitchFamily="34" charset="-122"/>
                          <a:cs typeface="+mn-cs"/>
                        </a:rPr>
                        <a:t>0.4</a:t>
                      </a:r>
                      <a:r>
                        <a:rPr lang="zh-CN" altLang="zh-CN" sz="1600" b="1" kern="1200">
                          <a:solidFill>
                            <a:schemeClr val="tx1"/>
                          </a:solidFill>
                          <a:latin typeface="微软雅黑" panose="020B0503020204020204" pitchFamily="34" charset="-122"/>
                          <a:ea typeface="微软雅黑" panose="020B0503020204020204" pitchFamily="34" charset="-122"/>
                          <a:cs typeface="+mn-cs"/>
                        </a:rPr>
                        <a:t>，每个乡镇（街道）至少设置</a:t>
                      </a:r>
                      <a:r>
                        <a:rPr lang="en-US" altLang="zh-CN" sz="1600" b="1" kern="1200">
                          <a:solidFill>
                            <a:schemeClr val="tx1"/>
                          </a:solidFill>
                          <a:latin typeface="微软雅黑" panose="020B0503020204020204" pitchFamily="34" charset="-122"/>
                          <a:ea typeface="微软雅黑" panose="020B0503020204020204" pitchFamily="34" charset="-122"/>
                          <a:cs typeface="+mn-cs"/>
                        </a:rPr>
                        <a:t>1</a:t>
                      </a:r>
                      <a:r>
                        <a:rPr lang="zh-CN" altLang="zh-CN" sz="1600" b="1" kern="1200">
                          <a:solidFill>
                            <a:schemeClr val="tx1"/>
                          </a:solidFill>
                          <a:latin typeface="微软雅黑" panose="020B0503020204020204" pitchFamily="34" charset="-122"/>
                          <a:ea typeface="微软雅黑" panose="020B0503020204020204" pitchFamily="34" charset="-122"/>
                          <a:cs typeface="+mn-cs"/>
                        </a:rPr>
                        <a:t>个短期避难场所，服务半径为</a:t>
                      </a:r>
                      <a:r>
                        <a:rPr lang="en-US" altLang="zh-CN" sz="1600" b="1" kern="1200">
                          <a:solidFill>
                            <a:schemeClr val="tx1"/>
                          </a:solidFill>
                          <a:latin typeface="微软雅黑" panose="020B0503020204020204" pitchFamily="34" charset="-122"/>
                          <a:ea typeface="微软雅黑" panose="020B0503020204020204" pitchFamily="34" charset="-122"/>
                          <a:cs typeface="+mn-cs"/>
                        </a:rPr>
                        <a:t>1500</a:t>
                      </a:r>
                      <a:r>
                        <a:rPr lang="zh-CN" altLang="zh-CN" sz="1600" b="1" kern="1200">
                          <a:solidFill>
                            <a:schemeClr val="tx1"/>
                          </a:solidFill>
                          <a:latin typeface="微软雅黑" panose="020B0503020204020204" pitchFamily="34" charset="-122"/>
                          <a:ea typeface="微软雅黑" panose="020B0503020204020204" pitchFamily="34" charset="-122"/>
                          <a:cs typeface="+mn-cs"/>
                        </a:rPr>
                        <a:t>米，人均有效避难面积为</a:t>
                      </a:r>
                      <a:r>
                        <a:rPr lang="en-US" altLang="zh-CN" sz="1600" b="1" kern="1200">
                          <a:solidFill>
                            <a:schemeClr val="tx1"/>
                          </a:solidFill>
                          <a:latin typeface="微软雅黑" panose="020B0503020204020204" pitchFamily="34" charset="-122"/>
                          <a:ea typeface="微软雅黑" panose="020B0503020204020204" pitchFamily="34" charset="-122"/>
                          <a:cs typeface="+mn-cs"/>
                        </a:rPr>
                        <a:t>1.5~3</a:t>
                      </a:r>
                      <a:r>
                        <a:rPr lang="zh-CN" altLang="zh-CN" sz="1600" b="1" kern="1200">
                          <a:solidFill>
                            <a:schemeClr val="tx1"/>
                          </a:solidFill>
                          <a:latin typeface="微软雅黑" panose="020B0503020204020204" pitchFamily="34" charset="-122"/>
                          <a:ea typeface="微软雅黑" panose="020B0503020204020204" pitchFamily="34" charset="-122"/>
                          <a:cs typeface="+mn-cs"/>
                        </a:rPr>
                        <a:t>㎡</a:t>
                      </a:r>
                      <a:r>
                        <a:rPr lang="zh-CN" altLang="en-US" sz="1600" b="1" kern="1200">
                          <a:solidFill>
                            <a:schemeClr val="tx1"/>
                          </a:solidFill>
                          <a:latin typeface="微软雅黑" panose="020B0503020204020204" pitchFamily="34" charset="-122"/>
                          <a:ea typeface="微软雅黑" panose="020B0503020204020204" pitchFamily="34" charset="-122"/>
                          <a:cs typeface="+mn-cs"/>
                        </a:rPr>
                        <a:t>。</a:t>
                      </a:r>
                    </a:p>
                  </a:txBody>
                  <a:tcPr anchor="ctr">
                    <a:solidFill>
                      <a:srgbClr val="D2E1E8"/>
                    </a:solidFill>
                  </a:tcPr>
                </a:tc>
                <a:tc>
                  <a:txBody>
                    <a:bodyPr/>
                    <a:lstStyle/>
                    <a:p>
                      <a:pPr algn="just">
                        <a:lnSpc>
                          <a:spcPct val="200000"/>
                        </a:lnSpc>
                      </a:pPr>
                      <a:r>
                        <a:rPr lang="zh-CN" altLang="zh-CN" sz="1600" b="1" kern="1200">
                          <a:solidFill>
                            <a:schemeClr val="tx1"/>
                          </a:solidFill>
                          <a:latin typeface="微软雅黑" panose="020B0503020204020204" pitchFamily="34" charset="-122"/>
                          <a:ea typeface="微软雅黑" panose="020B0503020204020204" pitchFamily="34" charset="-122"/>
                          <a:cs typeface="+mn-cs"/>
                        </a:rPr>
                        <a:t>紧急避难场所实现城乡建设用地全覆盖建设</a:t>
                      </a:r>
                      <a:r>
                        <a:rPr lang="zh-CN" altLang="en-US" sz="1600" b="1" kern="1200">
                          <a:solidFill>
                            <a:schemeClr val="tx1"/>
                          </a:solidFill>
                          <a:latin typeface="微软雅黑" panose="020B0503020204020204" pitchFamily="34" charset="-122"/>
                          <a:ea typeface="微软雅黑" panose="020B0503020204020204" pitchFamily="34" charset="-122"/>
                          <a:cs typeface="+mn-cs"/>
                        </a:rPr>
                        <a:t>，</a:t>
                      </a:r>
                      <a:r>
                        <a:rPr lang="zh-CN" altLang="zh-CN" sz="1600" b="1" kern="1200">
                          <a:solidFill>
                            <a:schemeClr val="tx1"/>
                          </a:solidFill>
                          <a:latin typeface="微软雅黑" panose="020B0503020204020204" pitchFamily="34" charset="-122"/>
                          <a:ea typeface="微软雅黑" panose="020B0503020204020204" pitchFamily="34" charset="-122"/>
                          <a:cs typeface="+mn-cs"/>
                        </a:rPr>
                        <a:t>人口服务保障系数为</a:t>
                      </a:r>
                      <a:r>
                        <a:rPr lang="en-US" altLang="zh-CN" sz="1600" b="1" kern="1200">
                          <a:solidFill>
                            <a:schemeClr val="tx1"/>
                          </a:solidFill>
                          <a:latin typeface="微软雅黑" panose="020B0503020204020204" pitchFamily="34" charset="-122"/>
                          <a:ea typeface="微软雅黑" panose="020B0503020204020204" pitchFamily="34" charset="-122"/>
                          <a:cs typeface="+mn-cs"/>
                        </a:rPr>
                        <a:t>1.2-1.5</a:t>
                      </a:r>
                      <a:r>
                        <a:rPr lang="zh-CN" altLang="zh-CN" sz="1600" b="1" kern="1200">
                          <a:solidFill>
                            <a:schemeClr val="tx1"/>
                          </a:solidFill>
                          <a:latin typeface="微软雅黑" panose="020B0503020204020204" pitchFamily="34" charset="-122"/>
                          <a:ea typeface="微软雅黑" panose="020B0503020204020204" pitchFamily="34" charset="-122"/>
                          <a:cs typeface="+mn-cs"/>
                        </a:rPr>
                        <a:t>，服务半径为</a:t>
                      </a:r>
                      <a:r>
                        <a:rPr lang="en-US" altLang="zh-CN" sz="1600" b="1" kern="1200">
                          <a:solidFill>
                            <a:schemeClr val="tx1"/>
                          </a:solidFill>
                          <a:latin typeface="微软雅黑" panose="020B0503020204020204" pitchFamily="34" charset="-122"/>
                          <a:ea typeface="微软雅黑" panose="020B0503020204020204" pitchFamily="34" charset="-122"/>
                          <a:cs typeface="+mn-cs"/>
                        </a:rPr>
                        <a:t>500</a:t>
                      </a:r>
                      <a:r>
                        <a:rPr lang="zh-CN" altLang="zh-CN" sz="1600" b="1" kern="1200">
                          <a:solidFill>
                            <a:schemeClr val="tx1"/>
                          </a:solidFill>
                          <a:latin typeface="微软雅黑" panose="020B0503020204020204" pitchFamily="34" charset="-122"/>
                          <a:ea typeface="微软雅黑" panose="020B0503020204020204" pitchFamily="34" charset="-122"/>
                          <a:cs typeface="+mn-cs"/>
                        </a:rPr>
                        <a:t>米，人均有效避难面积为</a:t>
                      </a:r>
                      <a:r>
                        <a:rPr lang="en-US" altLang="zh-CN" sz="1600" b="1" kern="1200">
                          <a:solidFill>
                            <a:schemeClr val="tx1"/>
                          </a:solidFill>
                          <a:latin typeface="微软雅黑" panose="020B0503020204020204" pitchFamily="34" charset="-122"/>
                          <a:ea typeface="微软雅黑" panose="020B0503020204020204" pitchFamily="34" charset="-122"/>
                          <a:cs typeface="+mn-cs"/>
                        </a:rPr>
                        <a:t>0.5~1.5</a:t>
                      </a:r>
                      <a:r>
                        <a:rPr lang="zh-CN" altLang="zh-CN" sz="1600" b="1" kern="1200">
                          <a:solidFill>
                            <a:schemeClr val="tx1"/>
                          </a:solidFill>
                          <a:latin typeface="微软雅黑" panose="020B0503020204020204" pitchFamily="34" charset="-122"/>
                          <a:ea typeface="微软雅黑" panose="020B0503020204020204" pitchFamily="34" charset="-122"/>
                          <a:cs typeface="+mn-cs"/>
                        </a:rPr>
                        <a:t>㎡。</a:t>
                      </a:r>
                      <a:endParaRPr lang="zh-CN" altLang="en-US" sz="1600" b="1" kern="1200">
                        <a:solidFill>
                          <a:schemeClr val="tx1"/>
                        </a:solidFill>
                        <a:latin typeface="微软雅黑" panose="020B0503020204020204" pitchFamily="34" charset="-122"/>
                        <a:ea typeface="微软雅黑" panose="020B0503020204020204" pitchFamily="34" charset="-122"/>
                        <a:cs typeface="+mn-cs"/>
                      </a:endParaRPr>
                    </a:p>
                  </a:txBody>
                  <a:tcPr anchor="ctr">
                    <a:solidFill>
                      <a:srgbClr val="D2E1E8"/>
                    </a:solidFill>
                  </a:tcPr>
                </a:tc>
                <a:extLst>
                  <a:ext uri="{0D108BD9-81ED-4DB2-BD59-A6C34878D82A}">
                    <a16:rowId xmlns:a16="http://schemas.microsoft.com/office/drawing/2014/main" val="903467275"/>
                  </a:ext>
                </a:extLst>
              </a:tr>
            </a:tbl>
          </a:graphicData>
        </a:graphic>
      </p:graphicFrame>
      <p:sp>
        <p:nvSpPr>
          <p:cNvPr id="12" name="文本框 11">
            <a:extLst>
              <a:ext uri="{FF2B5EF4-FFF2-40B4-BE49-F238E27FC236}">
                <a16:creationId xmlns:a16="http://schemas.microsoft.com/office/drawing/2014/main" id="{BE155474-DA50-429B-93F6-294D7B617448}"/>
              </a:ext>
            </a:extLst>
          </p:cNvPr>
          <p:cNvSpPr txBox="1"/>
          <p:nvPr/>
        </p:nvSpPr>
        <p:spPr>
          <a:xfrm>
            <a:off x="284480" y="972074"/>
            <a:ext cx="7807960" cy="451406"/>
          </a:xfrm>
          <a:prstGeom prst="rect">
            <a:avLst/>
          </a:prstGeom>
          <a:noFill/>
        </p:spPr>
        <p:txBody>
          <a:bodyPr wrap="square">
            <a:spAutoFit/>
          </a:bodyPr>
          <a:lstStyle/>
          <a:p>
            <a:pPr indent="356870" algn="just">
              <a:lnSpc>
                <a:spcPts val="2800"/>
              </a:lnSpc>
              <a:spcBef>
                <a:spcPts val="600"/>
              </a:spcBef>
              <a:spcAft>
                <a:spcPts val="600"/>
              </a:spcAft>
            </a:pPr>
            <a:r>
              <a:rPr lang="en-US"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1</a:t>
            </a:r>
            <a:r>
              <a:rPr lang="en-US" altLang="zh-CN" sz="2800" b="1" kern="10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800" b="1" kern="10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长期、短期、紧急</a:t>
            </a:r>
            <a:r>
              <a:rPr lang="zh-CN"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避难场所发展布局</a:t>
            </a:r>
          </a:p>
        </p:txBody>
      </p:sp>
    </p:spTree>
    <p:extLst>
      <p:ext uri="{BB962C8B-B14F-4D97-AF65-F5344CB8AC3E}">
        <p14:creationId xmlns:p14="http://schemas.microsoft.com/office/powerpoint/2010/main" val="3323250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a:extLst>
              <a:ext uri="{FF2B5EF4-FFF2-40B4-BE49-F238E27FC236}">
                <a16:creationId xmlns:a16="http://schemas.microsoft.com/office/drawing/2014/main" id="{7034A05E-59F5-4D04-A7B2-C41A1D4D1ECD}"/>
              </a:ext>
            </a:extLst>
          </p:cNvPr>
          <p:cNvGrpSpPr/>
          <p:nvPr/>
        </p:nvGrpSpPr>
        <p:grpSpPr>
          <a:xfrm>
            <a:off x="345289" y="1607820"/>
            <a:ext cx="11501422" cy="5196605"/>
            <a:chOff x="1677297" y="2065135"/>
            <a:chExt cx="8837407" cy="3992942"/>
          </a:xfrm>
        </p:grpSpPr>
        <p:sp>
          <p:nvSpPr>
            <p:cNvPr id="15" name="任意多边形 3">
              <a:extLst>
                <a:ext uri="{FF2B5EF4-FFF2-40B4-BE49-F238E27FC236}">
                  <a16:creationId xmlns:a16="http://schemas.microsoft.com/office/drawing/2014/main" id="{20173190-9A2C-4E1A-8018-E6E1074396AA}"/>
                </a:ext>
              </a:extLst>
            </p:cNvPr>
            <p:cNvSpPr/>
            <p:nvPr/>
          </p:nvSpPr>
          <p:spPr>
            <a:xfrm>
              <a:off x="5290478" y="2065135"/>
              <a:ext cx="1611044" cy="1033450"/>
            </a:xfrm>
            <a:custGeom>
              <a:avLst/>
              <a:gdLst>
                <a:gd name="connsiteX0" fmla="*/ 829927 w 1675900"/>
                <a:gd name="connsiteY0" fmla="*/ 0 h 1075053"/>
                <a:gd name="connsiteX1" fmla="*/ 1135659 w 1675900"/>
                <a:gd name="connsiteY1" fmla="*/ 202626 h 1075053"/>
                <a:gd name="connsiteX2" fmla="*/ 1152087 w 1675900"/>
                <a:gd name="connsiteY2" fmla="*/ 255542 h 1075053"/>
                <a:gd name="connsiteX3" fmla="*/ 1181850 w 1675900"/>
                <a:gd name="connsiteY3" fmla="*/ 241237 h 1075053"/>
                <a:gd name="connsiteX4" fmla="*/ 1255984 w 1675900"/>
                <a:gd name="connsiteY4" fmla="*/ 230030 h 1075053"/>
                <a:gd name="connsiteX5" fmla="*/ 1485694 w 1675900"/>
                <a:gd name="connsiteY5" fmla="*/ 382272 h 1075053"/>
                <a:gd name="connsiteX6" fmla="*/ 1492422 w 1675900"/>
                <a:gd name="connsiteY6" fmla="*/ 415596 h 1075053"/>
                <a:gd name="connsiteX7" fmla="*/ 1540698 w 1675900"/>
                <a:gd name="connsiteY7" fmla="*/ 441795 h 1075053"/>
                <a:gd name="connsiteX8" fmla="*/ 1675900 w 1675900"/>
                <a:gd name="connsiteY8" fmla="*/ 696047 h 1075053"/>
                <a:gd name="connsiteX9" fmla="*/ 1369243 w 1675900"/>
                <a:gd name="connsiteY9" fmla="*/ 1002664 h 1075053"/>
                <a:gd name="connsiteX10" fmla="*/ 1249878 w 1675900"/>
                <a:gd name="connsiteY10" fmla="*/ 978569 h 1075053"/>
                <a:gd name="connsiteX11" fmla="*/ 1239409 w 1675900"/>
                <a:gd name="connsiteY11" fmla="*/ 972887 h 1075053"/>
                <a:gd name="connsiteX12" fmla="*/ 1216326 w 1675900"/>
                <a:gd name="connsiteY12" fmla="*/ 991930 h 1075053"/>
                <a:gd name="connsiteX13" fmla="*/ 1044871 w 1675900"/>
                <a:gd name="connsiteY13" fmla="*/ 1044295 h 1075053"/>
                <a:gd name="connsiteX14" fmla="*/ 873416 w 1675900"/>
                <a:gd name="connsiteY14" fmla="*/ 991930 h 1075053"/>
                <a:gd name="connsiteX15" fmla="*/ 866088 w 1675900"/>
                <a:gd name="connsiteY15" fmla="*/ 985885 h 1075053"/>
                <a:gd name="connsiteX16" fmla="*/ 821477 w 1675900"/>
                <a:gd name="connsiteY16" fmla="*/ 1022688 h 1075053"/>
                <a:gd name="connsiteX17" fmla="*/ 650022 w 1675900"/>
                <a:gd name="connsiteY17" fmla="*/ 1075053 h 1075053"/>
                <a:gd name="connsiteX18" fmla="*/ 395737 w 1675900"/>
                <a:gd name="connsiteY18" fmla="*/ 939869 h 1075053"/>
                <a:gd name="connsiteX19" fmla="*/ 393996 w 1675900"/>
                <a:gd name="connsiteY19" fmla="*/ 936661 h 1075053"/>
                <a:gd name="connsiteX20" fmla="*/ 375645 w 1675900"/>
                <a:gd name="connsiteY20" fmla="*/ 946621 h 1075053"/>
                <a:gd name="connsiteX21" fmla="*/ 270395 w 1675900"/>
                <a:gd name="connsiteY21" fmla="*/ 967867 h 1075053"/>
                <a:gd name="connsiteX22" fmla="*/ 0 w 1675900"/>
                <a:gd name="connsiteY22" fmla="*/ 697507 h 1075053"/>
                <a:gd name="connsiteX23" fmla="*/ 215901 w 1675900"/>
                <a:gd name="connsiteY23" fmla="*/ 432640 h 1075053"/>
                <a:gd name="connsiteX24" fmla="*/ 249506 w 1675900"/>
                <a:gd name="connsiteY24" fmla="*/ 429253 h 1075053"/>
                <a:gd name="connsiteX25" fmla="*/ 266037 w 1675900"/>
                <a:gd name="connsiteY25" fmla="*/ 347381 h 1075053"/>
                <a:gd name="connsiteX26" fmla="*/ 484956 w 1675900"/>
                <a:gd name="connsiteY26" fmla="*/ 202291 h 1075053"/>
                <a:gd name="connsiteX27" fmla="*/ 523105 w 1675900"/>
                <a:gd name="connsiteY27" fmla="*/ 206136 h 1075053"/>
                <a:gd name="connsiteX28" fmla="*/ 524195 w 1675900"/>
                <a:gd name="connsiteY28" fmla="*/ 202626 h 1075053"/>
                <a:gd name="connsiteX29" fmla="*/ 829927 w 1675900"/>
                <a:gd name="connsiteY29" fmla="*/ 0 h 1075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675900" h="1075053">
                  <a:moveTo>
                    <a:pt x="829927" y="0"/>
                  </a:moveTo>
                  <a:cubicBezTo>
                    <a:pt x="967366" y="0"/>
                    <a:pt x="1085288" y="83551"/>
                    <a:pt x="1135659" y="202626"/>
                  </a:cubicBezTo>
                  <a:lnTo>
                    <a:pt x="1152087" y="255542"/>
                  </a:lnTo>
                  <a:lnTo>
                    <a:pt x="1181850" y="241237"/>
                  </a:lnTo>
                  <a:cubicBezTo>
                    <a:pt x="1205269" y="233954"/>
                    <a:pt x="1230168" y="230030"/>
                    <a:pt x="1255984" y="230030"/>
                  </a:cubicBezTo>
                  <a:cubicBezTo>
                    <a:pt x="1359248" y="230030"/>
                    <a:pt x="1447848" y="292806"/>
                    <a:pt x="1485694" y="382272"/>
                  </a:cubicBezTo>
                  <a:lnTo>
                    <a:pt x="1492422" y="415596"/>
                  </a:lnTo>
                  <a:lnTo>
                    <a:pt x="1540698" y="441795"/>
                  </a:lnTo>
                  <a:cubicBezTo>
                    <a:pt x="1622269" y="496897"/>
                    <a:pt x="1675900" y="590210"/>
                    <a:pt x="1675900" y="696047"/>
                  </a:cubicBezTo>
                  <a:cubicBezTo>
                    <a:pt x="1675900" y="865387"/>
                    <a:pt x="1538605" y="1002664"/>
                    <a:pt x="1369243" y="1002664"/>
                  </a:cubicBezTo>
                  <a:cubicBezTo>
                    <a:pt x="1326903" y="1002664"/>
                    <a:pt x="1286566" y="994084"/>
                    <a:pt x="1249878" y="978569"/>
                  </a:cubicBezTo>
                  <a:lnTo>
                    <a:pt x="1239409" y="972887"/>
                  </a:lnTo>
                  <a:lnTo>
                    <a:pt x="1216326" y="991930"/>
                  </a:lnTo>
                  <a:cubicBezTo>
                    <a:pt x="1167383" y="1024991"/>
                    <a:pt x="1108382" y="1044295"/>
                    <a:pt x="1044871" y="1044295"/>
                  </a:cubicBezTo>
                  <a:cubicBezTo>
                    <a:pt x="981360" y="1044295"/>
                    <a:pt x="922359" y="1024991"/>
                    <a:pt x="873416" y="991930"/>
                  </a:cubicBezTo>
                  <a:lnTo>
                    <a:pt x="866088" y="985885"/>
                  </a:lnTo>
                  <a:lnTo>
                    <a:pt x="821477" y="1022688"/>
                  </a:lnTo>
                  <a:cubicBezTo>
                    <a:pt x="772534" y="1055749"/>
                    <a:pt x="713533" y="1075053"/>
                    <a:pt x="650022" y="1075053"/>
                  </a:cubicBezTo>
                  <a:cubicBezTo>
                    <a:pt x="544171" y="1075053"/>
                    <a:pt x="450846" y="1021429"/>
                    <a:pt x="395737" y="939869"/>
                  </a:cubicBezTo>
                  <a:lnTo>
                    <a:pt x="393996" y="936661"/>
                  </a:lnTo>
                  <a:lnTo>
                    <a:pt x="375645" y="946621"/>
                  </a:lnTo>
                  <a:cubicBezTo>
                    <a:pt x="343295" y="960302"/>
                    <a:pt x="307729" y="967867"/>
                    <a:pt x="270395" y="967867"/>
                  </a:cubicBezTo>
                  <a:cubicBezTo>
                    <a:pt x="121060" y="967867"/>
                    <a:pt x="0" y="846823"/>
                    <a:pt x="0" y="697507"/>
                  </a:cubicBezTo>
                  <a:cubicBezTo>
                    <a:pt x="0" y="566856"/>
                    <a:pt x="92686" y="457850"/>
                    <a:pt x="215901" y="432640"/>
                  </a:cubicBezTo>
                  <a:lnTo>
                    <a:pt x="249506" y="429253"/>
                  </a:lnTo>
                  <a:lnTo>
                    <a:pt x="266037" y="347381"/>
                  </a:lnTo>
                  <a:cubicBezTo>
                    <a:pt x="302105" y="262118"/>
                    <a:pt x="386543" y="202291"/>
                    <a:pt x="484956" y="202291"/>
                  </a:cubicBezTo>
                  <a:lnTo>
                    <a:pt x="523105" y="206136"/>
                  </a:lnTo>
                  <a:lnTo>
                    <a:pt x="524195" y="202626"/>
                  </a:lnTo>
                  <a:cubicBezTo>
                    <a:pt x="574566" y="83551"/>
                    <a:pt x="692488" y="0"/>
                    <a:pt x="829927" y="0"/>
                  </a:cubicBezTo>
                  <a:close/>
                </a:path>
              </a:pathLst>
            </a:custGeom>
            <a:solidFill>
              <a:srgbClr val="1D4374"/>
            </a:solidFill>
            <a:ln w="254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16" name="任意多边形 6">
              <a:extLst>
                <a:ext uri="{FF2B5EF4-FFF2-40B4-BE49-F238E27FC236}">
                  <a16:creationId xmlns:a16="http://schemas.microsoft.com/office/drawing/2014/main" id="{38BCD4DC-7679-4164-96BA-5CF34049F90A}"/>
                </a:ext>
              </a:extLst>
            </p:cNvPr>
            <p:cNvSpPr/>
            <p:nvPr/>
          </p:nvSpPr>
          <p:spPr>
            <a:xfrm>
              <a:off x="2191657" y="2065135"/>
              <a:ext cx="1611044" cy="1033450"/>
            </a:xfrm>
            <a:custGeom>
              <a:avLst/>
              <a:gdLst>
                <a:gd name="connsiteX0" fmla="*/ 829927 w 1675900"/>
                <a:gd name="connsiteY0" fmla="*/ 0 h 1075053"/>
                <a:gd name="connsiteX1" fmla="*/ 1135659 w 1675900"/>
                <a:gd name="connsiteY1" fmla="*/ 202626 h 1075053"/>
                <a:gd name="connsiteX2" fmla="*/ 1152087 w 1675900"/>
                <a:gd name="connsiteY2" fmla="*/ 255542 h 1075053"/>
                <a:gd name="connsiteX3" fmla="*/ 1181850 w 1675900"/>
                <a:gd name="connsiteY3" fmla="*/ 241237 h 1075053"/>
                <a:gd name="connsiteX4" fmla="*/ 1255984 w 1675900"/>
                <a:gd name="connsiteY4" fmla="*/ 230030 h 1075053"/>
                <a:gd name="connsiteX5" fmla="*/ 1485694 w 1675900"/>
                <a:gd name="connsiteY5" fmla="*/ 382272 h 1075053"/>
                <a:gd name="connsiteX6" fmla="*/ 1492422 w 1675900"/>
                <a:gd name="connsiteY6" fmla="*/ 415596 h 1075053"/>
                <a:gd name="connsiteX7" fmla="*/ 1540698 w 1675900"/>
                <a:gd name="connsiteY7" fmla="*/ 441795 h 1075053"/>
                <a:gd name="connsiteX8" fmla="*/ 1675900 w 1675900"/>
                <a:gd name="connsiteY8" fmla="*/ 696047 h 1075053"/>
                <a:gd name="connsiteX9" fmla="*/ 1369243 w 1675900"/>
                <a:gd name="connsiteY9" fmla="*/ 1002664 h 1075053"/>
                <a:gd name="connsiteX10" fmla="*/ 1249878 w 1675900"/>
                <a:gd name="connsiteY10" fmla="*/ 978569 h 1075053"/>
                <a:gd name="connsiteX11" fmla="*/ 1239409 w 1675900"/>
                <a:gd name="connsiteY11" fmla="*/ 972887 h 1075053"/>
                <a:gd name="connsiteX12" fmla="*/ 1216326 w 1675900"/>
                <a:gd name="connsiteY12" fmla="*/ 991930 h 1075053"/>
                <a:gd name="connsiteX13" fmla="*/ 1044871 w 1675900"/>
                <a:gd name="connsiteY13" fmla="*/ 1044295 h 1075053"/>
                <a:gd name="connsiteX14" fmla="*/ 873416 w 1675900"/>
                <a:gd name="connsiteY14" fmla="*/ 991930 h 1075053"/>
                <a:gd name="connsiteX15" fmla="*/ 866088 w 1675900"/>
                <a:gd name="connsiteY15" fmla="*/ 985885 h 1075053"/>
                <a:gd name="connsiteX16" fmla="*/ 821477 w 1675900"/>
                <a:gd name="connsiteY16" fmla="*/ 1022688 h 1075053"/>
                <a:gd name="connsiteX17" fmla="*/ 650022 w 1675900"/>
                <a:gd name="connsiteY17" fmla="*/ 1075053 h 1075053"/>
                <a:gd name="connsiteX18" fmla="*/ 395737 w 1675900"/>
                <a:gd name="connsiteY18" fmla="*/ 939869 h 1075053"/>
                <a:gd name="connsiteX19" fmla="*/ 393996 w 1675900"/>
                <a:gd name="connsiteY19" fmla="*/ 936661 h 1075053"/>
                <a:gd name="connsiteX20" fmla="*/ 375645 w 1675900"/>
                <a:gd name="connsiteY20" fmla="*/ 946621 h 1075053"/>
                <a:gd name="connsiteX21" fmla="*/ 270395 w 1675900"/>
                <a:gd name="connsiteY21" fmla="*/ 967867 h 1075053"/>
                <a:gd name="connsiteX22" fmla="*/ 0 w 1675900"/>
                <a:gd name="connsiteY22" fmla="*/ 697507 h 1075053"/>
                <a:gd name="connsiteX23" fmla="*/ 215901 w 1675900"/>
                <a:gd name="connsiteY23" fmla="*/ 432640 h 1075053"/>
                <a:gd name="connsiteX24" fmla="*/ 249506 w 1675900"/>
                <a:gd name="connsiteY24" fmla="*/ 429253 h 1075053"/>
                <a:gd name="connsiteX25" fmla="*/ 266037 w 1675900"/>
                <a:gd name="connsiteY25" fmla="*/ 347381 h 1075053"/>
                <a:gd name="connsiteX26" fmla="*/ 484956 w 1675900"/>
                <a:gd name="connsiteY26" fmla="*/ 202291 h 1075053"/>
                <a:gd name="connsiteX27" fmla="*/ 523105 w 1675900"/>
                <a:gd name="connsiteY27" fmla="*/ 206136 h 1075053"/>
                <a:gd name="connsiteX28" fmla="*/ 524195 w 1675900"/>
                <a:gd name="connsiteY28" fmla="*/ 202626 h 1075053"/>
                <a:gd name="connsiteX29" fmla="*/ 829927 w 1675900"/>
                <a:gd name="connsiteY29" fmla="*/ 0 h 1075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675900" h="1075053">
                  <a:moveTo>
                    <a:pt x="829927" y="0"/>
                  </a:moveTo>
                  <a:cubicBezTo>
                    <a:pt x="967366" y="0"/>
                    <a:pt x="1085288" y="83551"/>
                    <a:pt x="1135659" y="202626"/>
                  </a:cubicBezTo>
                  <a:lnTo>
                    <a:pt x="1152087" y="255542"/>
                  </a:lnTo>
                  <a:lnTo>
                    <a:pt x="1181850" y="241237"/>
                  </a:lnTo>
                  <a:cubicBezTo>
                    <a:pt x="1205269" y="233954"/>
                    <a:pt x="1230168" y="230030"/>
                    <a:pt x="1255984" y="230030"/>
                  </a:cubicBezTo>
                  <a:cubicBezTo>
                    <a:pt x="1359248" y="230030"/>
                    <a:pt x="1447848" y="292806"/>
                    <a:pt x="1485694" y="382272"/>
                  </a:cubicBezTo>
                  <a:lnTo>
                    <a:pt x="1492422" y="415596"/>
                  </a:lnTo>
                  <a:lnTo>
                    <a:pt x="1540698" y="441795"/>
                  </a:lnTo>
                  <a:cubicBezTo>
                    <a:pt x="1622269" y="496897"/>
                    <a:pt x="1675900" y="590210"/>
                    <a:pt x="1675900" y="696047"/>
                  </a:cubicBezTo>
                  <a:cubicBezTo>
                    <a:pt x="1675900" y="865387"/>
                    <a:pt x="1538605" y="1002664"/>
                    <a:pt x="1369243" y="1002664"/>
                  </a:cubicBezTo>
                  <a:cubicBezTo>
                    <a:pt x="1326903" y="1002664"/>
                    <a:pt x="1286566" y="994084"/>
                    <a:pt x="1249878" y="978569"/>
                  </a:cubicBezTo>
                  <a:lnTo>
                    <a:pt x="1239409" y="972887"/>
                  </a:lnTo>
                  <a:lnTo>
                    <a:pt x="1216326" y="991930"/>
                  </a:lnTo>
                  <a:cubicBezTo>
                    <a:pt x="1167383" y="1024991"/>
                    <a:pt x="1108382" y="1044295"/>
                    <a:pt x="1044871" y="1044295"/>
                  </a:cubicBezTo>
                  <a:cubicBezTo>
                    <a:pt x="981360" y="1044295"/>
                    <a:pt x="922359" y="1024991"/>
                    <a:pt x="873416" y="991930"/>
                  </a:cubicBezTo>
                  <a:lnTo>
                    <a:pt x="866088" y="985885"/>
                  </a:lnTo>
                  <a:lnTo>
                    <a:pt x="821477" y="1022688"/>
                  </a:lnTo>
                  <a:cubicBezTo>
                    <a:pt x="772534" y="1055749"/>
                    <a:pt x="713533" y="1075053"/>
                    <a:pt x="650022" y="1075053"/>
                  </a:cubicBezTo>
                  <a:cubicBezTo>
                    <a:pt x="544171" y="1075053"/>
                    <a:pt x="450846" y="1021429"/>
                    <a:pt x="395737" y="939869"/>
                  </a:cubicBezTo>
                  <a:lnTo>
                    <a:pt x="393996" y="936661"/>
                  </a:lnTo>
                  <a:lnTo>
                    <a:pt x="375645" y="946621"/>
                  </a:lnTo>
                  <a:cubicBezTo>
                    <a:pt x="343295" y="960302"/>
                    <a:pt x="307729" y="967867"/>
                    <a:pt x="270395" y="967867"/>
                  </a:cubicBezTo>
                  <a:cubicBezTo>
                    <a:pt x="121060" y="967867"/>
                    <a:pt x="0" y="846823"/>
                    <a:pt x="0" y="697507"/>
                  </a:cubicBezTo>
                  <a:cubicBezTo>
                    <a:pt x="0" y="566856"/>
                    <a:pt x="92686" y="457850"/>
                    <a:pt x="215901" y="432640"/>
                  </a:cubicBezTo>
                  <a:lnTo>
                    <a:pt x="249506" y="429253"/>
                  </a:lnTo>
                  <a:lnTo>
                    <a:pt x="266037" y="347381"/>
                  </a:lnTo>
                  <a:cubicBezTo>
                    <a:pt x="302105" y="262118"/>
                    <a:pt x="386543" y="202291"/>
                    <a:pt x="484956" y="202291"/>
                  </a:cubicBezTo>
                  <a:lnTo>
                    <a:pt x="523105" y="206136"/>
                  </a:lnTo>
                  <a:lnTo>
                    <a:pt x="524195" y="202626"/>
                  </a:lnTo>
                  <a:cubicBezTo>
                    <a:pt x="574566" y="83551"/>
                    <a:pt x="692488" y="0"/>
                    <a:pt x="829927" y="0"/>
                  </a:cubicBezTo>
                  <a:close/>
                </a:path>
              </a:pathLst>
            </a:custGeom>
            <a:solidFill>
              <a:srgbClr val="1D4374"/>
            </a:solidFill>
            <a:ln w="254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17" name="任意多边形 7">
              <a:extLst>
                <a:ext uri="{FF2B5EF4-FFF2-40B4-BE49-F238E27FC236}">
                  <a16:creationId xmlns:a16="http://schemas.microsoft.com/office/drawing/2014/main" id="{3CD25354-BB2E-4B4F-B593-3D52D048A3FE}"/>
                </a:ext>
              </a:extLst>
            </p:cNvPr>
            <p:cNvSpPr/>
            <p:nvPr/>
          </p:nvSpPr>
          <p:spPr>
            <a:xfrm>
              <a:off x="8389299" y="2065135"/>
              <a:ext cx="1611044" cy="1033450"/>
            </a:xfrm>
            <a:custGeom>
              <a:avLst/>
              <a:gdLst>
                <a:gd name="connsiteX0" fmla="*/ 829927 w 1675900"/>
                <a:gd name="connsiteY0" fmla="*/ 0 h 1075053"/>
                <a:gd name="connsiteX1" fmla="*/ 1135659 w 1675900"/>
                <a:gd name="connsiteY1" fmla="*/ 202626 h 1075053"/>
                <a:gd name="connsiteX2" fmla="*/ 1152087 w 1675900"/>
                <a:gd name="connsiteY2" fmla="*/ 255542 h 1075053"/>
                <a:gd name="connsiteX3" fmla="*/ 1181850 w 1675900"/>
                <a:gd name="connsiteY3" fmla="*/ 241237 h 1075053"/>
                <a:gd name="connsiteX4" fmla="*/ 1255984 w 1675900"/>
                <a:gd name="connsiteY4" fmla="*/ 230030 h 1075053"/>
                <a:gd name="connsiteX5" fmla="*/ 1485694 w 1675900"/>
                <a:gd name="connsiteY5" fmla="*/ 382272 h 1075053"/>
                <a:gd name="connsiteX6" fmla="*/ 1492422 w 1675900"/>
                <a:gd name="connsiteY6" fmla="*/ 415596 h 1075053"/>
                <a:gd name="connsiteX7" fmla="*/ 1540698 w 1675900"/>
                <a:gd name="connsiteY7" fmla="*/ 441795 h 1075053"/>
                <a:gd name="connsiteX8" fmla="*/ 1675900 w 1675900"/>
                <a:gd name="connsiteY8" fmla="*/ 696047 h 1075053"/>
                <a:gd name="connsiteX9" fmla="*/ 1369243 w 1675900"/>
                <a:gd name="connsiteY9" fmla="*/ 1002664 h 1075053"/>
                <a:gd name="connsiteX10" fmla="*/ 1249878 w 1675900"/>
                <a:gd name="connsiteY10" fmla="*/ 978569 h 1075053"/>
                <a:gd name="connsiteX11" fmla="*/ 1239409 w 1675900"/>
                <a:gd name="connsiteY11" fmla="*/ 972887 h 1075053"/>
                <a:gd name="connsiteX12" fmla="*/ 1216326 w 1675900"/>
                <a:gd name="connsiteY12" fmla="*/ 991930 h 1075053"/>
                <a:gd name="connsiteX13" fmla="*/ 1044871 w 1675900"/>
                <a:gd name="connsiteY13" fmla="*/ 1044295 h 1075053"/>
                <a:gd name="connsiteX14" fmla="*/ 873416 w 1675900"/>
                <a:gd name="connsiteY14" fmla="*/ 991930 h 1075053"/>
                <a:gd name="connsiteX15" fmla="*/ 866088 w 1675900"/>
                <a:gd name="connsiteY15" fmla="*/ 985885 h 1075053"/>
                <a:gd name="connsiteX16" fmla="*/ 821477 w 1675900"/>
                <a:gd name="connsiteY16" fmla="*/ 1022688 h 1075053"/>
                <a:gd name="connsiteX17" fmla="*/ 650022 w 1675900"/>
                <a:gd name="connsiteY17" fmla="*/ 1075053 h 1075053"/>
                <a:gd name="connsiteX18" fmla="*/ 395737 w 1675900"/>
                <a:gd name="connsiteY18" fmla="*/ 939869 h 1075053"/>
                <a:gd name="connsiteX19" fmla="*/ 393996 w 1675900"/>
                <a:gd name="connsiteY19" fmla="*/ 936661 h 1075053"/>
                <a:gd name="connsiteX20" fmla="*/ 375645 w 1675900"/>
                <a:gd name="connsiteY20" fmla="*/ 946621 h 1075053"/>
                <a:gd name="connsiteX21" fmla="*/ 270395 w 1675900"/>
                <a:gd name="connsiteY21" fmla="*/ 967867 h 1075053"/>
                <a:gd name="connsiteX22" fmla="*/ 0 w 1675900"/>
                <a:gd name="connsiteY22" fmla="*/ 697507 h 1075053"/>
                <a:gd name="connsiteX23" fmla="*/ 215901 w 1675900"/>
                <a:gd name="connsiteY23" fmla="*/ 432640 h 1075053"/>
                <a:gd name="connsiteX24" fmla="*/ 249506 w 1675900"/>
                <a:gd name="connsiteY24" fmla="*/ 429253 h 1075053"/>
                <a:gd name="connsiteX25" fmla="*/ 266037 w 1675900"/>
                <a:gd name="connsiteY25" fmla="*/ 347381 h 1075053"/>
                <a:gd name="connsiteX26" fmla="*/ 484956 w 1675900"/>
                <a:gd name="connsiteY26" fmla="*/ 202291 h 1075053"/>
                <a:gd name="connsiteX27" fmla="*/ 523105 w 1675900"/>
                <a:gd name="connsiteY27" fmla="*/ 206136 h 1075053"/>
                <a:gd name="connsiteX28" fmla="*/ 524195 w 1675900"/>
                <a:gd name="connsiteY28" fmla="*/ 202626 h 1075053"/>
                <a:gd name="connsiteX29" fmla="*/ 829927 w 1675900"/>
                <a:gd name="connsiteY29" fmla="*/ 0 h 1075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675900" h="1075053">
                  <a:moveTo>
                    <a:pt x="829927" y="0"/>
                  </a:moveTo>
                  <a:cubicBezTo>
                    <a:pt x="967366" y="0"/>
                    <a:pt x="1085288" y="83551"/>
                    <a:pt x="1135659" y="202626"/>
                  </a:cubicBezTo>
                  <a:lnTo>
                    <a:pt x="1152087" y="255542"/>
                  </a:lnTo>
                  <a:lnTo>
                    <a:pt x="1181850" y="241237"/>
                  </a:lnTo>
                  <a:cubicBezTo>
                    <a:pt x="1205269" y="233954"/>
                    <a:pt x="1230168" y="230030"/>
                    <a:pt x="1255984" y="230030"/>
                  </a:cubicBezTo>
                  <a:cubicBezTo>
                    <a:pt x="1359248" y="230030"/>
                    <a:pt x="1447848" y="292806"/>
                    <a:pt x="1485694" y="382272"/>
                  </a:cubicBezTo>
                  <a:lnTo>
                    <a:pt x="1492422" y="415596"/>
                  </a:lnTo>
                  <a:lnTo>
                    <a:pt x="1540698" y="441795"/>
                  </a:lnTo>
                  <a:cubicBezTo>
                    <a:pt x="1622269" y="496897"/>
                    <a:pt x="1675900" y="590210"/>
                    <a:pt x="1675900" y="696047"/>
                  </a:cubicBezTo>
                  <a:cubicBezTo>
                    <a:pt x="1675900" y="865387"/>
                    <a:pt x="1538605" y="1002664"/>
                    <a:pt x="1369243" y="1002664"/>
                  </a:cubicBezTo>
                  <a:cubicBezTo>
                    <a:pt x="1326903" y="1002664"/>
                    <a:pt x="1286566" y="994084"/>
                    <a:pt x="1249878" y="978569"/>
                  </a:cubicBezTo>
                  <a:lnTo>
                    <a:pt x="1239409" y="972887"/>
                  </a:lnTo>
                  <a:lnTo>
                    <a:pt x="1216326" y="991930"/>
                  </a:lnTo>
                  <a:cubicBezTo>
                    <a:pt x="1167383" y="1024991"/>
                    <a:pt x="1108382" y="1044295"/>
                    <a:pt x="1044871" y="1044295"/>
                  </a:cubicBezTo>
                  <a:cubicBezTo>
                    <a:pt x="981360" y="1044295"/>
                    <a:pt x="922359" y="1024991"/>
                    <a:pt x="873416" y="991930"/>
                  </a:cubicBezTo>
                  <a:lnTo>
                    <a:pt x="866088" y="985885"/>
                  </a:lnTo>
                  <a:lnTo>
                    <a:pt x="821477" y="1022688"/>
                  </a:lnTo>
                  <a:cubicBezTo>
                    <a:pt x="772534" y="1055749"/>
                    <a:pt x="713533" y="1075053"/>
                    <a:pt x="650022" y="1075053"/>
                  </a:cubicBezTo>
                  <a:cubicBezTo>
                    <a:pt x="544171" y="1075053"/>
                    <a:pt x="450846" y="1021429"/>
                    <a:pt x="395737" y="939869"/>
                  </a:cubicBezTo>
                  <a:lnTo>
                    <a:pt x="393996" y="936661"/>
                  </a:lnTo>
                  <a:lnTo>
                    <a:pt x="375645" y="946621"/>
                  </a:lnTo>
                  <a:cubicBezTo>
                    <a:pt x="343295" y="960302"/>
                    <a:pt x="307729" y="967867"/>
                    <a:pt x="270395" y="967867"/>
                  </a:cubicBezTo>
                  <a:cubicBezTo>
                    <a:pt x="121060" y="967867"/>
                    <a:pt x="0" y="846823"/>
                    <a:pt x="0" y="697507"/>
                  </a:cubicBezTo>
                  <a:cubicBezTo>
                    <a:pt x="0" y="566856"/>
                    <a:pt x="92686" y="457850"/>
                    <a:pt x="215901" y="432640"/>
                  </a:cubicBezTo>
                  <a:lnTo>
                    <a:pt x="249506" y="429253"/>
                  </a:lnTo>
                  <a:lnTo>
                    <a:pt x="266037" y="347381"/>
                  </a:lnTo>
                  <a:cubicBezTo>
                    <a:pt x="302105" y="262118"/>
                    <a:pt x="386543" y="202291"/>
                    <a:pt x="484956" y="202291"/>
                  </a:cubicBezTo>
                  <a:lnTo>
                    <a:pt x="523105" y="206136"/>
                  </a:lnTo>
                  <a:lnTo>
                    <a:pt x="524195" y="202626"/>
                  </a:lnTo>
                  <a:cubicBezTo>
                    <a:pt x="574566" y="83551"/>
                    <a:pt x="692488" y="0"/>
                    <a:pt x="829927" y="0"/>
                  </a:cubicBezTo>
                  <a:close/>
                </a:path>
              </a:pathLst>
            </a:custGeom>
            <a:solidFill>
              <a:srgbClr val="1D4374"/>
            </a:solidFill>
            <a:ln w="254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18" name="文本框 17">
              <a:extLst>
                <a:ext uri="{FF2B5EF4-FFF2-40B4-BE49-F238E27FC236}">
                  <a16:creationId xmlns:a16="http://schemas.microsoft.com/office/drawing/2014/main" id="{8AD9454D-ED72-47C4-A274-13962230E89B}"/>
                </a:ext>
              </a:extLst>
            </p:cNvPr>
            <p:cNvSpPr txBox="1"/>
            <p:nvPr/>
          </p:nvSpPr>
          <p:spPr>
            <a:xfrm>
              <a:off x="1809077" y="3162037"/>
              <a:ext cx="2225040" cy="638517"/>
            </a:xfrm>
            <a:prstGeom prst="rect">
              <a:avLst/>
            </a:prstGeom>
            <a:noFill/>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ctr"/>
              <a:r>
                <a:rPr lang="zh-CN" altLang="zh-CN" sz="2400" b="1">
                  <a:solidFill>
                    <a:srgbClr val="1D4374"/>
                  </a:solidFill>
                  <a:effectLst/>
                  <a:latin typeface="微软雅黑" panose="020B0503020204020204" pitchFamily="34" charset="-122"/>
                  <a:ea typeface="微软雅黑" panose="020B0503020204020204" pitchFamily="34" charset="-122"/>
                </a:rPr>
                <a:t>综合性</a:t>
              </a:r>
              <a:endParaRPr lang="en-US" altLang="zh-CN" sz="2400" b="1">
                <a:solidFill>
                  <a:srgbClr val="1D4374"/>
                </a:solidFill>
                <a:effectLst/>
                <a:latin typeface="微软雅黑" panose="020B0503020204020204" pitchFamily="34" charset="-122"/>
                <a:ea typeface="微软雅黑" panose="020B0503020204020204" pitchFamily="34" charset="-122"/>
              </a:endParaRPr>
            </a:p>
            <a:p>
              <a:pPr algn="ctr"/>
              <a:r>
                <a:rPr lang="zh-CN" altLang="zh-CN" sz="2400" b="1">
                  <a:solidFill>
                    <a:srgbClr val="1D4374"/>
                  </a:solidFill>
                  <a:effectLst/>
                  <a:latin typeface="微软雅黑" panose="020B0503020204020204" pitchFamily="34" charset="-122"/>
                  <a:ea typeface="微软雅黑" panose="020B0503020204020204" pitchFamily="34" charset="-122"/>
                </a:rPr>
                <a:t>应急避难场所</a:t>
              </a:r>
              <a:endParaRPr lang="zh-CN" altLang="en-US" sz="2400" b="1" dirty="0">
                <a:solidFill>
                  <a:srgbClr val="1D4374"/>
                </a:solidFill>
                <a:effectLst/>
                <a:latin typeface="微软雅黑" panose="020B0503020204020204" pitchFamily="34" charset="-122"/>
                <a:ea typeface="微软雅黑" panose="020B0503020204020204" pitchFamily="34" charset="-122"/>
              </a:endParaRPr>
            </a:p>
          </p:txBody>
        </p:sp>
        <p:sp>
          <p:nvSpPr>
            <p:cNvPr id="19" name="文本框 18">
              <a:extLst>
                <a:ext uri="{FF2B5EF4-FFF2-40B4-BE49-F238E27FC236}">
                  <a16:creationId xmlns:a16="http://schemas.microsoft.com/office/drawing/2014/main" id="{E346CC1B-54B4-48F4-AEE9-93875B48C7EB}"/>
                </a:ext>
              </a:extLst>
            </p:cNvPr>
            <p:cNvSpPr txBox="1"/>
            <p:nvPr/>
          </p:nvSpPr>
          <p:spPr>
            <a:xfrm>
              <a:off x="1677297" y="3800554"/>
              <a:ext cx="2489535" cy="1427451"/>
            </a:xfrm>
            <a:prstGeom prst="rect">
              <a:avLst/>
            </a:prstGeom>
            <a:noFill/>
          </p:spPr>
          <p:txBody>
            <a:bodyPr wrap="square" rtlCol="0">
              <a:spAutoFit/>
            </a:bodyPr>
            <a:lstStyle/>
            <a:p>
              <a:pPr algn="just">
                <a:lnSpc>
                  <a:spcPct val="130000"/>
                </a:lnSpc>
              </a:pPr>
              <a:r>
                <a:rPr lang="en-US" altLang="zh-CN">
                  <a:latin typeface="微软雅黑" panose="020B0503020204020204" pitchFamily="34" charset="-122"/>
                  <a:ea typeface="微软雅黑" panose="020B0503020204020204" pitchFamily="34" charset="-122"/>
                </a:rPr>
                <a:t>2025</a:t>
              </a:r>
              <a:r>
                <a:rPr lang="zh-CN" altLang="zh-CN">
                  <a:latin typeface="微软雅黑" panose="020B0503020204020204" pitchFamily="34" charset="-122"/>
                  <a:ea typeface="微软雅黑" panose="020B0503020204020204" pitchFamily="34" charset="-122"/>
                </a:rPr>
                <a:t>年底前，综合性应急避难场所至少可满足通州区所需应急避难总人数的</a:t>
              </a:r>
              <a:r>
                <a:rPr lang="en-US" altLang="zh-CN">
                  <a:latin typeface="微软雅黑" panose="020B0503020204020204" pitchFamily="34" charset="-122"/>
                  <a:ea typeface="微软雅黑" panose="020B0503020204020204" pitchFamily="34" charset="-122"/>
                </a:rPr>
                <a:t>60%</a:t>
              </a:r>
              <a:r>
                <a:rPr lang="zh-CN" altLang="zh-CN">
                  <a:latin typeface="微软雅黑" panose="020B0503020204020204" pitchFamily="34" charset="-122"/>
                  <a:ea typeface="微软雅黑" panose="020B0503020204020204" pitchFamily="34" charset="-122"/>
                </a:rPr>
                <a:t>，室内可容纳避难人数不低于室内外可容纳避难人数的</a:t>
              </a:r>
              <a:r>
                <a:rPr lang="en-US" altLang="zh-CN">
                  <a:latin typeface="微软雅黑" panose="020B0503020204020204" pitchFamily="34" charset="-122"/>
                  <a:ea typeface="微软雅黑" panose="020B0503020204020204" pitchFamily="34" charset="-122"/>
                </a:rPr>
                <a:t>20%</a:t>
              </a:r>
              <a:r>
                <a:rPr lang="zh-CN" altLang="zh-CN">
                  <a:latin typeface="微软雅黑" panose="020B0503020204020204" pitchFamily="34" charset="-122"/>
                  <a:ea typeface="微软雅黑" panose="020B0503020204020204" pitchFamily="34" charset="-122"/>
                </a:rPr>
                <a:t>。</a:t>
              </a:r>
            </a:p>
          </p:txBody>
        </p:sp>
        <p:sp>
          <p:nvSpPr>
            <p:cNvPr id="20" name="文本框 19">
              <a:extLst>
                <a:ext uri="{FF2B5EF4-FFF2-40B4-BE49-F238E27FC236}">
                  <a16:creationId xmlns:a16="http://schemas.microsoft.com/office/drawing/2014/main" id="{B9A931D8-22E7-4719-A600-8558B948F220}"/>
                </a:ext>
              </a:extLst>
            </p:cNvPr>
            <p:cNvSpPr txBox="1"/>
            <p:nvPr/>
          </p:nvSpPr>
          <p:spPr>
            <a:xfrm>
              <a:off x="4983480" y="3162037"/>
              <a:ext cx="2225040" cy="638517"/>
            </a:xfrm>
            <a:prstGeom prst="rect">
              <a:avLst/>
            </a:prstGeom>
            <a:noFill/>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ctr"/>
              <a:r>
                <a:rPr lang="zh-CN" altLang="zh-CN" sz="2400" b="1">
                  <a:solidFill>
                    <a:srgbClr val="1D4374"/>
                  </a:solidFill>
                  <a:effectLst/>
                  <a:latin typeface="微软雅黑" panose="020B0503020204020204" pitchFamily="34" charset="-122"/>
                  <a:ea typeface="微软雅黑" panose="020B0503020204020204" pitchFamily="34" charset="-122"/>
                </a:rPr>
                <a:t>专业性</a:t>
              </a:r>
              <a:endParaRPr lang="en-US" altLang="zh-CN" sz="2400" b="1">
                <a:solidFill>
                  <a:srgbClr val="1D4374"/>
                </a:solidFill>
                <a:effectLst/>
                <a:latin typeface="微软雅黑" panose="020B0503020204020204" pitchFamily="34" charset="-122"/>
                <a:ea typeface="微软雅黑" panose="020B0503020204020204" pitchFamily="34" charset="-122"/>
              </a:endParaRPr>
            </a:p>
            <a:p>
              <a:pPr algn="ctr"/>
              <a:r>
                <a:rPr lang="zh-CN" altLang="zh-CN" sz="2400" b="1">
                  <a:solidFill>
                    <a:srgbClr val="1D4374"/>
                  </a:solidFill>
                  <a:effectLst/>
                  <a:latin typeface="微软雅黑" panose="020B0503020204020204" pitchFamily="34" charset="-122"/>
                  <a:ea typeface="微软雅黑" panose="020B0503020204020204" pitchFamily="34" charset="-122"/>
                </a:rPr>
                <a:t>应急避难场所</a:t>
              </a:r>
              <a:endParaRPr lang="zh-CN" altLang="en-US" sz="2400" b="1" dirty="0">
                <a:solidFill>
                  <a:srgbClr val="1D4374"/>
                </a:solidFill>
                <a:effectLst/>
                <a:latin typeface="微软雅黑" panose="020B0503020204020204" pitchFamily="34" charset="-122"/>
                <a:ea typeface="微软雅黑" panose="020B0503020204020204" pitchFamily="34" charset="-122"/>
              </a:endParaRPr>
            </a:p>
          </p:txBody>
        </p:sp>
        <p:sp>
          <p:nvSpPr>
            <p:cNvPr id="21" name="文本框 20">
              <a:extLst>
                <a:ext uri="{FF2B5EF4-FFF2-40B4-BE49-F238E27FC236}">
                  <a16:creationId xmlns:a16="http://schemas.microsoft.com/office/drawing/2014/main" id="{2D9E32E2-1AAC-45D6-A731-3F29349E311E}"/>
                </a:ext>
              </a:extLst>
            </p:cNvPr>
            <p:cNvSpPr txBox="1"/>
            <p:nvPr/>
          </p:nvSpPr>
          <p:spPr>
            <a:xfrm>
              <a:off x="4851233" y="3800554"/>
              <a:ext cx="2489535" cy="1980833"/>
            </a:xfrm>
            <a:prstGeom prst="rect">
              <a:avLst/>
            </a:prstGeom>
            <a:noFill/>
          </p:spPr>
          <p:txBody>
            <a:bodyPr wrap="square" rtlCol="0">
              <a:spAutoFit/>
            </a:bodyPr>
            <a:lstStyle/>
            <a:p>
              <a:pPr algn="just">
                <a:lnSpc>
                  <a:spcPct val="130000"/>
                </a:lnSpc>
              </a:pPr>
              <a:r>
                <a:rPr lang="zh-CN" altLang="zh-CN">
                  <a:latin typeface="微软雅黑" panose="020B0503020204020204" pitchFamily="34" charset="-122"/>
                  <a:ea typeface="微软雅黑" panose="020B0503020204020204" pitchFamily="34" charset="-122"/>
                </a:rPr>
                <a:t>通州区宜重点规划重大传染病疫情专业性应急避难场所，至</a:t>
              </a:r>
              <a:r>
                <a:rPr lang="en-US" altLang="zh-CN">
                  <a:latin typeface="微软雅黑" panose="020B0503020204020204" pitchFamily="34" charset="-122"/>
                  <a:ea typeface="微软雅黑" panose="020B0503020204020204" pitchFamily="34" charset="-122"/>
                </a:rPr>
                <a:t>2035</a:t>
              </a:r>
              <a:r>
                <a:rPr lang="zh-CN" altLang="zh-CN">
                  <a:latin typeface="微软雅黑" panose="020B0503020204020204" pitchFamily="34" charset="-122"/>
                  <a:ea typeface="微软雅黑" panose="020B0503020204020204" pitchFamily="34" charset="-122"/>
                </a:rPr>
                <a:t>年，在规划短期避难场所中选定学校、大型体育场馆或酒店、方舱医院建设</a:t>
              </a:r>
              <a:r>
                <a:rPr lang="en-US" altLang="zh-CN">
                  <a:latin typeface="微软雅黑" panose="020B0503020204020204" pitchFamily="34" charset="-122"/>
                  <a:ea typeface="微软雅黑" panose="020B0503020204020204" pitchFamily="34" charset="-122"/>
                </a:rPr>
                <a:t>1~2</a:t>
              </a:r>
              <a:r>
                <a:rPr lang="zh-CN" altLang="zh-CN">
                  <a:latin typeface="微软雅黑" panose="020B0503020204020204" pitchFamily="34" charset="-122"/>
                  <a:ea typeface="微软雅黑" panose="020B0503020204020204" pitchFamily="34" charset="-122"/>
                </a:rPr>
                <a:t>处重大传染病疫情专业性应急避难场所。</a:t>
              </a:r>
            </a:p>
          </p:txBody>
        </p:sp>
        <p:sp>
          <p:nvSpPr>
            <p:cNvPr id="22" name="文本框 21">
              <a:extLst>
                <a:ext uri="{FF2B5EF4-FFF2-40B4-BE49-F238E27FC236}">
                  <a16:creationId xmlns:a16="http://schemas.microsoft.com/office/drawing/2014/main" id="{3CD27A2C-6424-4990-A940-F9E1E40091CB}"/>
                </a:ext>
              </a:extLst>
            </p:cNvPr>
            <p:cNvSpPr txBox="1"/>
            <p:nvPr/>
          </p:nvSpPr>
          <p:spPr>
            <a:xfrm>
              <a:off x="8157883" y="3162037"/>
              <a:ext cx="2225040" cy="638517"/>
            </a:xfrm>
            <a:prstGeom prst="rect">
              <a:avLst/>
            </a:prstGeom>
            <a:noFill/>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ctr"/>
              <a:r>
                <a:rPr lang="zh-CN" altLang="zh-CN" sz="2400" b="1">
                  <a:solidFill>
                    <a:srgbClr val="1D4374"/>
                  </a:solidFill>
                  <a:effectLst/>
                  <a:latin typeface="微软雅黑" panose="020B0503020204020204" pitchFamily="34" charset="-122"/>
                  <a:ea typeface="微软雅黑" panose="020B0503020204020204" pitchFamily="34" charset="-122"/>
                </a:rPr>
                <a:t>特定</a:t>
              </a:r>
              <a:r>
                <a:rPr lang="zh-CN" altLang="en-US" sz="2400" b="1">
                  <a:solidFill>
                    <a:srgbClr val="1D4374"/>
                  </a:solidFill>
                  <a:effectLst/>
                  <a:latin typeface="微软雅黑" panose="020B0503020204020204" pitchFamily="34" charset="-122"/>
                  <a:ea typeface="微软雅黑" panose="020B0503020204020204" pitchFamily="34" charset="-122"/>
                </a:rPr>
                <a:t>性</a:t>
              </a:r>
              <a:endParaRPr lang="en-US" altLang="zh-CN" sz="2400" b="1">
                <a:solidFill>
                  <a:srgbClr val="1D4374"/>
                </a:solidFill>
                <a:effectLst/>
                <a:latin typeface="微软雅黑" panose="020B0503020204020204" pitchFamily="34" charset="-122"/>
                <a:ea typeface="微软雅黑" panose="020B0503020204020204" pitchFamily="34" charset="-122"/>
              </a:endParaRPr>
            </a:p>
            <a:p>
              <a:pPr algn="ctr"/>
              <a:r>
                <a:rPr lang="zh-CN" altLang="zh-CN" sz="2400" b="1">
                  <a:solidFill>
                    <a:srgbClr val="1D4374"/>
                  </a:solidFill>
                  <a:effectLst/>
                  <a:latin typeface="微软雅黑" panose="020B0503020204020204" pitchFamily="34" charset="-122"/>
                  <a:ea typeface="微软雅黑" panose="020B0503020204020204" pitchFamily="34" charset="-122"/>
                </a:rPr>
                <a:t>应急避难场所</a:t>
              </a:r>
              <a:endParaRPr lang="zh-CN" altLang="en-US" sz="2400" b="1" dirty="0">
                <a:solidFill>
                  <a:srgbClr val="1D4374"/>
                </a:solidFill>
                <a:effectLst/>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391D234B-6885-4FA0-95DB-5F75FFAA8368}"/>
                </a:ext>
              </a:extLst>
            </p:cNvPr>
            <p:cNvSpPr txBox="1"/>
            <p:nvPr/>
          </p:nvSpPr>
          <p:spPr>
            <a:xfrm>
              <a:off x="8025169" y="3800554"/>
              <a:ext cx="2489535" cy="2257523"/>
            </a:xfrm>
            <a:prstGeom prst="rect">
              <a:avLst/>
            </a:prstGeom>
            <a:noFill/>
          </p:spPr>
          <p:txBody>
            <a:bodyPr wrap="square" rtlCol="0">
              <a:spAutoFit/>
            </a:bodyPr>
            <a:lstStyle/>
            <a:p>
              <a:pPr algn="just">
                <a:lnSpc>
                  <a:spcPct val="130000"/>
                </a:lnSpc>
              </a:pPr>
              <a:r>
                <a:rPr lang="zh-CN" altLang="zh-CN">
                  <a:latin typeface="微软雅黑" panose="020B0503020204020204" pitchFamily="34" charset="-122"/>
                  <a:ea typeface="微软雅黑" panose="020B0503020204020204" pitchFamily="34" charset="-122"/>
                </a:rPr>
                <a:t>至</a:t>
              </a:r>
              <a:r>
                <a:rPr lang="en-US" altLang="zh-CN">
                  <a:latin typeface="微软雅黑" panose="020B0503020204020204" pitchFamily="34" charset="-122"/>
                  <a:ea typeface="微软雅黑" panose="020B0503020204020204" pitchFamily="34" charset="-122"/>
                </a:rPr>
                <a:t>2035</a:t>
              </a:r>
              <a:r>
                <a:rPr lang="zh-CN" altLang="zh-CN">
                  <a:latin typeface="微软雅黑" panose="020B0503020204020204" pitchFamily="34" charset="-122"/>
                  <a:ea typeface="微软雅黑" panose="020B0503020204020204" pitchFamily="34" charset="-122"/>
                </a:rPr>
                <a:t>年，各乡镇（街道）选取设施设备较为完善的室内型应急避难场所建设</a:t>
              </a:r>
              <a:r>
                <a:rPr lang="en-US" altLang="zh-CN">
                  <a:latin typeface="微软雅黑" panose="020B0503020204020204" pitchFamily="34" charset="-122"/>
                  <a:ea typeface="微软雅黑" panose="020B0503020204020204" pitchFamily="34" charset="-122"/>
                </a:rPr>
                <a:t>1~2</a:t>
              </a:r>
              <a:r>
                <a:rPr lang="zh-CN" altLang="zh-CN">
                  <a:latin typeface="微软雅黑" panose="020B0503020204020204" pitchFamily="34" charset="-122"/>
                  <a:ea typeface="微软雅黑" panose="020B0503020204020204" pitchFamily="34" charset="-122"/>
                </a:rPr>
                <a:t>处特定性应急避难场所，配置相应医疗救助设施，强化无障碍设计，确保场所内外通道、卫生间、休息区等区域均符合无障碍设计标准，方便特殊群体使用。</a:t>
              </a:r>
            </a:p>
          </p:txBody>
        </p:sp>
      </p:grpSp>
      <p:sp>
        <p:nvSpPr>
          <p:cNvPr id="6" name="矩形 5">
            <a:extLst>
              <a:ext uri="{FF2B5EF4-FFF2-40B4-BE49-F238E27FC236}">
                <a16:creationId xmlns:a16="http://schemas.microsoft.com/office/drawing/2014/main" id="{185A4C28-B650-42D4-A5F4-DB6AAD12B184}"/>
              </a:ext>
            </a:extLst>
          </p:cNvPr>
          <p:cNvSpPr/>
          <p:nvPr/>
        </p:nvSpPr>
        <p:spPr>
          <a:xfrm>
            <a:off x="284479" y="0"/>
            <a:ext cx="5595459"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07 </a:t>
            </a:r>
            <a:r>
              <a:rPr lang="zh-CN" altLang="zh-CN" sz="3600" b="1">
                <a:latin typeface="微软雅黑" panose="020B0503020204020204" pitchFamily="34" charset="-122"/>
                <a:ea typeface="微软雅黑" panose="020B0503020204020204" pitchFamily="34" charset="-122"/>
              </a:rPr>
              <a:t>应急避难场所发展布局</a:t>
            </a:r>
            <a:endParaRPr lang="zh-CN" altLang="en-US" sz="3600" b="1">
              <a:latin typeface="微软雅黑" panose="020B0503020204020204" pitchFamily="34" charset="-122"/>
              <a:ea typeface="微软雅黑" panose="020B0503020204020204" pitchFamily="34" charset="-122"/>
            </a:endParaRPr>
          </a:p>
        </p:txBody>
      </p:sp>
      <p:pic>
        <p:nvPicPr>
          <p:cNvPr id="27" name="图片 26">
            <a:extLst>
              <a:ext uri="{FF2B5EF4-FFF2-40B4-BE49-F238E27FC236}">
                <a16:creationId xmlns:a16="http://schemas.microsoft.com/office/drawing/2014/main" id="{C6F284C1-9739-4B24-B5CB-1F25809F8524}"/>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792898" y="2075613"/>
            <a:ext cx="554400" cy="554400"/>
          </a:xfrm>
          <a:prstGeom prst="rect">
            <a:avLst/>
          </a:prstGeom>
        </p:spPr>
      </p:pic>
      <p:pic>
        <p:nvPicPr>
          <p:cNvPr id="29" name="图片 28">
            <a:extLst>
              <a:ext uri="{FF2B5EF4-FFF2-40B4-BE49-F238E27FC236}">
                <a16:creationId xmlns:a16="http://schemas.microsoft.com/office/drawing/2014/main" id="{85CBA4B8-C3FE-411F-88FB-83AD0025CFF1}"/>
              </a:ext>
            </a:extLst>
          </p:cNvPr>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9875182" y="2003110"/>
            <a:ext cx="554400" cy="554400"/>
          </a:xfrm>
          <a:prstGeom prst="rect">
            <a:avLst/>
          </a:prstGeom>
        </p:spPr>
      </p:pic>
      <p:sp>
        <p:nvSpPr>
          <p:cNvPr id="33" name="Shape 2940">
            <a:extLst>
              <a:ext uri="{FF2B5EF4-FFF2-40B4-BE49-F238E27FC236}">
                <a16:creationId xmlns:a16="http://schemas.microsoft.com/office/drawing/2014/main" id="{198FD1A7-03F5-4B81-9834-FA22C0CB1663}"/>
              </a:ext>
            </a:extLst>
          </p:cNvPr>
          <p:cNvSpPr/>
          <p:nvPr/>
        </p:nvSpPr>
        <p:spPr>
          <a:xfrm>
            <a:off x="5804801" y="2069106"/>
            <a:ext cx="554400" cy="554400"/>
          </a:xfrm>
          <a:custGeom>
            <a:avLst/>
            <a:gdLst/>
            <a:ahLst/>
            <a:cxnLst>
              <a:cxn ang="0">
                <a:pos x="wd2" y="hd2"/>
              </a:cxn>
              <a:cxn ang="5400000">
                <a:pos x="wd2" y="hd2"/>
              </a:cxn>
              <a:cxn ang="10800000">
                <a:pos x="wd2" y="hd2"/>
              </a:cxn>
              <a:cxn ang="16200000">
                <a:pos x="wd2" y="hd2"/>
              </a:cxn>
            </a:cxnLst>
            <a:rect l="0" t="0" r="r" b="b"/>
            <a:pathLst>
              <a:path w="21600" h="21600" extrusionOk="0">
                <a:moveTo>
                  <a:pt x="10800" y="8345"/>
                </a:moveTo>
                <a:cubicBezTo>
                  <a:pt x="9444" y="8345"/>
                  <a:pt x="8345" y="9444"/>
                  <a:pt x="8345" y="10800"/>
                </a:cubicBezTo>
                <a:cubicBezTo>
                  <a:pt x="8345" y="12156"/>
                  <a:pt x="9444" y="13255"/>
                  <a:pt x="10800" y="13255"/>
                </a:cubicBezTo>
                <a:cubicBezTo>
                  <a:pt x="12156" y="13255"/>
                  <a:pt x="13255" y="12156"/>
                  <a:pt x="13255" y="10800"/>
                </a:cubicBezTo>
                <a:cubicBezTo>
                  <a:pt x="13255" y="9444"/>
                  <a:pt x="12156" y="8345"/>
                  <a:pt x="10800" y="8345"/>
                </a:cubicBezTo>
                <a:moveTo>
                  <a:pt x="11291" y="20593"/>
                </a:moveTo>
                <a:lnTo>
                  <a:pt x="11291" y="17182"/>
                </a:lnTo>
                <a:cubicBezTo>
                  <a:pt x="11291" y="16910"/>
                  <a:pt x="11071" y="16691"/>
                  <a:pt x="10800" y="16691"/>
                </a:cubicBezTo>
                <a:cubicBezTo>
                  <a:pt x="10529" y="16691"/>
                  <a:pt x="10309" y="16910"/>
                  <a:pt x="10309" y="17182"/>
                </a:cubicBezTo>
                <a:lnTo>
                  <a:pt x="10309" y="20593"/>
                </a:lnTo>
                <a:cubicBezTo>
                  <a:pt x="5280" y="20344"/>
                  <a:pt x="1255" y="16319"/>
                  <a:pt x="1006" y="11291"/>
                </a:cubicBezTo>
                <a:lnTo>
                  <a:pt x="4418" y="11291"/>
                </a:lnTo>
                <a:cubicBezTo>
                  <a:pt x="4690" y="11291"/>
                  <a:pt x="4909" y="11071"/>
                  <a:pt x="4909" y="10800"/>
                </a:cubicBezTo>
                <a:cubicBezTo>
                  <a:pt x="4909" y="10529"/>
                  <a:pt x="4690" y="10309"/>
                  <a:pt x="4418" y="10309"/>
                </a:cubicBezTo>
                <a:lnTo>
                  <a:pt x="1006" y="10309"/>
                </a:lnTo>
                <a:cubicBezTo>
                  <a:pt x="1255" y="5281"/>
                  <a:pt x="5280" y="1256"/>
                  <a:pt x="10309" y="1007"/>
                </a:cubicBezTo>
                <a:lnTo>
                  <a:pt x="10309" y="4418"/>
                </a:lnTo>
                <a:cubicBezTo>
                  <a:pt x="10309" y="4690"/>
                  <a:pt x="10529" y="4909"/>
                  <a:pt x="10800" y="4909"/>
                </a:cubicBezTo>
                <a:cubicBezTo>
                  <a:pt x="11071" y="4909"/>
                  <a:pt x="11291" y="4690"/>
                  <a:pt x="11291" y="4418"/>
                </a:cubicBezTo>
                <a:lnTo>
                  <a:pt x="11291" y="1007"/>
                </a:lnTo>
                <a:cubicBezTo>
                  <a:pt x="16320" y="1256"/>
                  <a:pt x="20345" y="5281"/>
                  <a:pt x="20594" y="10309"/>
                </a:cubicBezTo>
                <a:lnTo>
                  <a:pt x="17182" y="10309"/>
                </a:lnTo>
                <a:cubicBezTo>
                  <a:pt x="16910" y="10309"/>
                  <a:pt x="16691" y="10529"/>
                  <a:pt x="16691" y="10800"/>
                </a:cubicBezTo>
                <a:cubicBezTo>
                  <a:pt x="16691" y="11071"/>
                  <a:pt x="16910" y="11291"/>
                  <a:pt x="17182" y="11291"/>
                </a:cubicBezTo>
                <a:lnTo>
                  <a:pt x="20594" y="11291"/>
                </a:lnTo>
                <a:cubicBezTo>
                  <a:pt x="20345" y="16319"/>
                  <a:pt x="16320" y="20344"/>
                  <a:pt x="11291" y="20593"/>
                </a:cubicBezTo>
                <a:moveTo>
                  <a:pt x="10800" y="0"/>
                </a:moveTo>
                <a:cubicBezTo>
                  <a:pt x="10800" y="0"/>
                  <a:pt x="10800" y="0"/>
                  <a:pt x="10800" y="0"/>
                </a:cubicBezTo>
                <a:cubicBezTo>
                  <a:pt x="10800" y="0"/>
                  <a:pt x="10800" y="0"/>
                  <a:pt x="10800" y="0"/>
                </a:cubicBezTo>
                <a:cubicBezTo>
                  <a:pt x="4835" y="0"/>
                  <a:pt x="0" y="4836"/>
                  <a:pt x="0" y="10800"/>
                </a:cubicBezTo>
                <a:cubicBezTo>
                  <a:pt x="0" y="16765"/>
                  <a:pt x="4835" y="21600"/>
                  <a:pt x="10800" y="21600"/>
                </a:cubicBezTo>
                <a:cubicBezTo>
                  <a:pt x="16765" y="21600"/>
                  <a:pt x="21600" y="16765"/>
                  <a:pt x="21600" y="10800"/>
                </a:cubicBezTo>
                <a:cubicBezTo>
                  <a:pt x="21600" y="4836"/>
                  <a:pt x="16765" y="0"/>
                  <a:pt x="10800" y="0"/>
                </a:cubicBezTo>
              </a:path>
            </a:pathLst>
          </a:custGeom>
          <a:solidFill>
            <a:srgbClr val="E4E4E4"/>
          </a:solidFill>
        </p:spPr>
        <p:txBody>
          <a:bodyPr lIns="38090" tIns="38090" rIns="38090" bIns="38090" anchor="ctr"/>
          <a:lstStyle/>
          <a:p>
            <a:pPr marL="0" marR="0" lvl="0" indent="0" defTabSz="457063" eaLnBrk="1" fontAlgn="auto" latinLnBrk="0" hangingPunct="1">
              <a:lnSpc>
                <a:spcPct val="100000"/>
              </a:lnSpc>
              <a:spcBef>
                <a:spcPts val="0"/>
              </a:spcBef>
              <a:spcAft>
                <a:spcPts val="0"/>
              </a:spcAft>
              <a:buClrTx/>
              <a:buSzTx/>
              <a:buFontTx/>
              <a:buNone/>
              <a:tabLst/>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2999" b="1"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Gill Sans"/>
              <a:sym typeface="Gill Sans"/>
            </a:endParaRPr>
          </a:p>
        </p:txBody>
      </p:sp>
      <p:sp>
        <p:nvSpPr>
          <p:cNvPr id="24" name="文本框 23">
            <a:extLst>
              <a:ext uri="{FF2B5EF4-FFF2-40B4-BE49-F238E27FC236}">
                <a16:creationId xmlns:a16="http://schemas.microsoft.com/office/drawing/2014/main" id="{D574738F-E80B-4403-B40C-EB94B4114AEF}"/>
              </a:ext>
            </a:extLst>
          </p:cNvPr>
          <p:cNvSpPr txBox="1"/>
          <p:nvPr/>
        </p:nvSpPr>
        <p:spPr>
          <a:xfrm>
            <a:off x="284480" y="972074"/>
            <a:ext cx="7807960" cy="451406"/>
          </a:xfrm>
          <a:prstGeom prst="rect">
            <a:avLst/>
          </a:prstGeom>
          <a:noFill/>
        </p:spPr>
        <p:txBody>
          <a:bodyPr wrap="square">
            <a:spAutoFit/>
          </a:bodyPr>
          <a:lstStyle/>
          <a:p>
            <a:pPr indent="356870" algn="just">
              <a:lnSpc>
                <a:spcPts val="2800"/>
              </a:lnSpc>
              <a:spcBef>
                <a:spcPts val="600"/>
              </a:spcBef>
              <a:spcAft>
                <a:spcPts val="600"/>
              </a:spcAft>
            </a:pPr>
            <a:r>
              <a:rPr lang="en-US"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2</a:t>
            </a:r>
            <a:r>
              <a:rPr lang="en-US" altLang="zh-CN" sz="2800" b="1" kern="10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800" b="1" kern="10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综合性、专业性、特定性</a:t>
            </a:r>
            <a:r>
              <a:rPr lang="zh-CN"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避难场所发展布局</a:t>
            </a:r>
          </a:p>
        </p:txBody>
      </p:sp>
    </p:spTree>
    <p:extLst>
      <p:ext uri="{BB962C8B-B14F-4D97-AF65-F5344CB8AC3E}">
        <p14:creationId xmlns:p14="http://schemas.microsoft.com/office/powerpoint/2010/main" val="169895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185A4C28-B650-42D4-A5F4-DB6AAD12B184}"/>
              </a:ext>
            </a:extLst>
          </p:cNvPr>
          <p:cNvSpPr/>
          <p:nvPr/>
        </p:nvSpPr>
        <p:spPr>
          <a:xfrm>
            <a:off x="284479" y="0"/>
            <a:ext cx="5577841"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08 </a:t>
            </a:r>
            <a:r>
              <a:rPr lang="zh-CN" altLang="zh-CN" sz="3600" b="1">
                <a:latin typeface="微软雅黑" panose="020B0503020204020204" pitchFamily="34" charset="-122"/>
                <a:ea typeface="微软雅黑" panose="020B0503020204020204" pitchFamily="34" charset="-122"/>
              </a:rPr>
              <a:t>疏散救援通道</a:t>
            </a:r>
            <a:r>
              <a:rPr lang="zh-CN" altLang="en-US" sz="3600" b="1">
                <a:latin typeface="微软雅黑" panose="020B0503020204020204" pitchFamily="34" charset="-122"/>
                <a:ea typeface="微软雅黑" panose="020B0503020204020204" pitchFamily="34" charset="-122"/>
              </a:rPr>
              <a:t>体系构建</a:t>
            </a:r>
          </a:p>
        </p:txBody>
      </p:sp>
      <p:grpSp>
        <p:nvGrpSpPr>
          <p:cNvPr id="2" name="组合 1">
            <a:extLst>
              <a:ext uri="{FF2B5EF4-FFF2-40B4-BE49-F238E27FC236}">
                <a16:creationId xmlns:a16="http://schemas.microsoft.com/office/drawing/2014/main" id="{79707B66-0C38-4090-B8D4-10B7103CE705}"/>
              </a:ext>
            </a:extLst>
          </p:cNvPr>
          <p:cNvGrpSpPr/>
          <p:nvPr/>
        </p:nvGrpSpPr>
        <p:grpSpPr>
          <a:xfrm>
            <a:off x="345301" y="1273987"/>
            <a:ext cx="11501397" cy="4494353"/>
            <a:chOff x="200660" y="1494967"/>
            <a:chExt cx="11501397" cy="4494353"/>
          </a:xfrm>
        </p:grpSpPr>
        <p:sp>
          <p:nvSpPr>
            <p:cNvPr id="7" name="矩形: 圆角 6">
              <a:extLst>
                <a:ext uri="{FF2B5EF4-FFF2-40B4-BE49-F238E27FC236}">
                  <a16:creationId xmlns:a16="http://schemas.microsoft.com/office/drawing/2014/main" id="{70B618CB-31E3-4EED-AA50-B469C0BEC3E2}"/>
                </a:ext>
              </a:extLst>
            </p:cNvPr>
            <p:cNvSpPr/>
            <p:nvPr/>
          </p:nvSpPr>
          <p:spPr>
            <a:xfrm>
              <a:off x="200660" y="1494967"/>
              <a:ext cx="11501397" cy="4494353"/>
            </a:xfrm>
            <a:prstGeom prst="roundRect">
              <a:avLst/>
            </a:prstGeom>
            <a:solidFill>
              <a:srgbClr val="CBD3DE"/>
            </a:solidFill>
            <a:ln>
              <a:solidFill>
                <a:srgbClr val="CBD3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a:extLst>
                <a:ext uri="{FF2B5EF4-FFF2-40B4-BE49-F238E27FC236}">
                  <a16:creationId xmlns:a16="http://schemas.microsoft.com/office/drawing/2014/main" id="{961BEE87-FD2F-4B60-A83C-E160996218C2}"/>
                </a:ext>
              </a:extLst>
            </p:cNvPr>
            <p:cNvSpPr txBox="1"/>
            <p:nvPr/>
          </p:nvSpPr>
          <p:spPr>
            <a:xfrm>
              <a:off x="790584" y="1657193"/>
              <a:ext cx="10321548" cy="4117602"/>
            </a:xfrm>
            <a:prstGeom prst="rect">
              <a:avLst/>
            </a:prstGeom>
            <a:noFill/>
          </p:spPr>
          <p:txBody>
            <a:bodyPr wrap="square">
              <a:spAutoFit/>
            </a:bodyPr>
            <a:lstStyle/>
            <a:p>
              <a:pPr algn="just">
                <a:lnSpc>
                  <a:spcPct val="200000"/>
                </a:lnSpc>
              </a:pPr>
              <a:r>
                <a:rPr lang="zh-CN" altLang="zh-CN" b="1">
                  <a:latin typeface="微软雅黑" panose="020B0503020204020204" pitchFamily="34" charset="-122"/>
                  <a:ea typeface="微软雅黑" panose="020B0503020204020204" pitchFamily="34" charset="-122"/>
                </a:rPr>
                <a:t>依托副中心“十一横九纵”城市干道布局，综合考虑多灾种风险水平，统筹城市应急通道和应急空中廊道，适应各类减灾救灾场所及设施的交通需求，构建标准高、响应快、覆盖全、韧性强的城市副中心疏散救援通道体系。</a:t>
              </a:r>
            </a:p>
            <a:p>
              <a:pPr algn="just">
                <a:lnSpc>
                  <a:spcPct val="200000"/>
                </a:lnSpc>
                <a:spcBef>
                  <a:spcPts val="1800"/>
                </a:spcBef>
              </a:pPr>
              <a:r>
                <a:rPr lang="zh-CN" altLang="zh-CN" b="1">
                  <a:latin typeface="微软雅黑" panose="020B0503020204020204" pitchFamily="34" charset="-122"/>
                  <a:ea typeface="微软雅黑" panose="020B0503020204020204" pitchFamily="34" charset="-122"/>
                </a:rPr>
                <a:t>依据《北京城市副中心韧性提升规划及行动计划》，形成五横五纵的疏散救援通道系统，包括疏散救援通道和城市疏散救援出入口。按照道路功能和灾后疏散通行需求，构建由交通生命线廊道、一级疏散救援通道、二级疏散救援通道、三级疏散救援通道组成的四级疏散救援通道网络和“主</a:t>
              </a:r>
              <a:r>
                <a:rPr lang="en-US" altLang="zh-CN" b="1">
                  <a:latin typeface="微软雅黑" panose="020B0503020204020204" pitchFamily="34" charset="-122"/>
                  <a:ea typeface="微软雅黑" panose="020B0503020204020204" pitchFamily="34" charset="-122"/>
                </a:rPr>
                <a:t>+</a:t>
              </a:r>
              <a:r>
                <a:rPr lang="zh-CN" altLang="zh-CN" b="1">
                  <a:latin typeface="微软雅黑" panose="020B0503020204020204" pitchFamily="34" charset="-122"/>
                  <a:ea typeface="微软雅黑" panose="020B0503020204020204" pitchFamily="34" charset="-122"/>
                </a:rPr>
                <a:t>副”两类出入口组成的城市疏散救援出入口布局。</a:t>
              </a:r>
            </a:p>
          </p:txBody>
        </p:sp>
      </p:grpSp>
    </p:spTree>
    <p:extLst>
      <p:ext uri="{BB962C8B-B14F-4D97-AF65-F5344CB8AC3E}">
        <p14:creationId xmlns:p14="http://schemas.microsoft.com/office/powerpoint/2010/main" val="3635557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3C36F0FF-381D-4AEB-9543-121FAAA781D0}"/>
              </a:ext>
            </a:extLst>
          </p:cNvPr>
          <p:cNvSpPr/>
          <p:nvPr/>
        </p:nvSpPr>
        <p:spPr>
          <a:xfrm>
            <a:off x="284479" y="0"/>
            <a:ext cx="3860801"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09 </a:t>
            </a:r>
            <a:r>
              <a:rPr lang="zh-CN" altLang="en-US" sz="3600" b="1">
                <a:latin typeface="微软雅黑" panose="020B0503020204020204" pitchFamily="34" charset="-122"/>
                <a:ea typeface="微软雅黑" panose="020B0503020204020204" pitchFamily="34" charset="-122"/>
              </a:rPr>
              <a:t>设计要求指引</a:t>
            </a:r>
          </a:p>
        </p:txBody>
      </p:sp>
      <p:grpSp>
        <p:nvGrpSpPr>
          <p:cNvPr id="8" name="组合 7">
            <a:extLst>
              <a:ext uri="{FF2B5EF4-FFF2-40B4-BE49-F238E27FC236}">
                <a16:creationId xmlns:a16="http://schemas.microsoft.com/office/drawing/2014/main" id="{3858385B-FCD6-4973-BBBB-58F749829326}"/>
              </a:ext>
            </a:extLst>
          </p:cNvPr>
          <p:cNvGrpSpPr/>
          <p:nvPr/>
        </p:nvGrpSpPr>
        <p:grpSpPr>
          <a:xfrm>
            <a:off x="961754" y="1348694"/>
            <a:ext cx="10268491" cy="5038913"/>
            <a:chOff x="1501813" y="1911920"/>
            <a:chExt cx="12338511" cy="6054705"/>
          </a:xfrm>
        </p:grpSpPr>
        <p:sp>
          <p:nvSpPr>
            <p:cNvPr id="9" name="Freeform 4">
              <a:extLst>
                <a:ext uri="{FF2B5EF4-FFF2-40B4-BE49-F238E27FC236}">
                  <a16:creationId xmlns:a16="http://schemas.microsoft.com/office/drawing/2014/main" id="{C0CE0855-4928-4918-876F-006F9AA78591}"/>
                </a:ext>
              </a:extLst>
            </p:cNvPr>
            <p:cNvSpPr>
              <a:spLocks/>
            </p:cNvSpPr>
            <p:nvPr/>
          </p:nvSpPr>
          <p:spPr bwMode="gray">
            <a:xfrm>
              <a:off x="5639980" y="4347567"/>
              <a:ext cx="1572641" cy="2122720"/>
            </a:xfrm>
            <a:custGeom>
              <a:avLst/>
              <a:gdLst/>
              <a:ahLst/>
              <a:cxnLst>
                <a:cxn ang="0">
                  <a:pos x="1233" y="343"/>
                </a:cxn>
                <a:cxn ang="0">
                  <a:pos x="413" y="1764"/>
                </a:cxn>
                <a:cxn ang="0">
                  <a:pos x="0" y="1226"/>
                </a:cxn>
                <a:cxn ang="0">
                  <a:pos x="6" y="1098"/>
                </a:cxn>
                <a:cxn ang="0">
                  <a:pos x="638" y="0"/>
                </a:cxn>
                <a:cxn ang="0">
                  <a:pos x="1233" y="343"/>
                </a:cxn>
                <a:cxn ang="0">
                  <a:pos x="1233" y="343"/>
                </a:cxn>
              </a:cxnLst>
              <a:rect l="0" t="0" r="r" b="b"/>
              <a:pathLst>
                <a:path w="1233" h="1764">
                  <a:moveTo>
                    <a:pt x="1233" y="343"/>
                  </a:moveTo>
                  <a:lnTo>
                    <a:pt x="413" y="1764"/>
                  </a:lnTo>
                  <a:lnTo>
                    <a:pt x="0" y="1226"/>
                  </a:lnTo>
                  <a:lnTo>
                    <a:pt x="6" y="1098"/>
                  </a:lnTo>
                  <a:lnTo>
                    <a:pt x="638" y="0"/>
                  </a:lnTo>
                  <a:lnTo>
                    <a:pt x="1233" y="343"/>
                  </a:lnTo>
                  <a:lnTo>
                    <a:pt x="1233" y="343"/>
                  </a:lnTo>
                  <a:close/>
                </a:path>
              </a:pathLst>
            </a:custGeom>
            <a:solidFill>
              <a:srgbClr val="0070C0"/>
            </a:solidFill>
            <a:ln w="0">
              <a:noFill/>
              <a:prstDash val="solid"/>
              <a:round/>
              <a:headEnd/>
              <a:tailEnd/>
            </a:ln>
            <a:effectLst>
              <a:outerShdw blurRad="149987" dist="250190" dir="8460000" algn="ctr">
                <a:srgbClr val="000000">
                  <a:alpha val="28000"/>
                </a:srgbClr>
              </a:outerShdw>
            </a:effectLst>
          </p:spPr>
          <p:txBody>
            <a:bodyPr/>
            <a:lstStyle/>
            <a:p>
              <a:pPr fontAlgn="base">
                <a:lnSpc>
                  <a:spcPct val="130000"/>
                </a:lnSpc>
                <a:spcBef>
                  <a:spcPct val="0"/>
                </a:spcBef>
                <a:spcAft>
                  <a:spcPct val="0"/>
                </a:spcAft>
              </a:pPr>
              <a:endParaRPr lang="zh-CN" altLang="en-US" dirty="0">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10" name="Freeform 10">
              <a:extLst>
                <a:ext uri="{FF2B5EF4-FFF2-40B4-BE49-F238E27FC236}">
                  <a16:creationId xmlns:a16="http://schemas.microsoft.com/office/drawing/2014/main" id="{B3737F57-AD52-4B26-ACDD-21180EFE26D1}"/>
                </a:ext>
              </a:extLst>
            </p:cNvPr>
            <p:cNvSpPr>
              <a:spLocks/>
            </p:cNvSpPr>
            <p:nvPr/>
          </p:nvSpPr>
          <p:spPr bwMode="gray">
            <a:xfrm rot="14400000">
              <a:off x="8221726" y="4793188"/>
              <a:ext cx="1509562" cy="2290670"/>
            </a:xfrm>
            <a:custGeom>
              <a:avLst/>
              <a:gdLst/>
              <a:ahLst/>
              <a:cxnLst>
                <a:cxn ang="0">
                  <a:pos x="1233" y="343"/>
                </a:cxn>
                <a:cxn ang="0">
                  <a:pos x="413" y="1764"/>
                </a:cxn>
                <a:cxn ang="0">
                  <a:pos x="0" y="1226"/>
                </a:cxn>
                <a:cxn ang="0">
                  <a:pos x="6" y="1098"/>
                </a:cxn>
                <a:cxn ang="0">
                  <a:pos x="638" y="0"/>
                </a:cxn>
                <a:cxn ang="0">
                  <a:pos x="1233" y="343"/>
                </a:cxn>
                <a:cxn ang="0">
                  <a:pos x="1233" y="343"/>
                </a:cxn>
              </a:cxnLst>
              <a:rect l="0" t="0" r="r" b="b"/>
              <a:pathLst>
                <a:path w="1233" h="1764">
                  <a:moveTo>
                    <a:pt x="1233" y="343"/>
                  </a:moveTo>
                  <a:lnTo>
                    <a:pt x="413" y="1764"/>
                  </a:lnTo>
                  <a:lnTo>
                    <a:pt x="0" y="1226"/>
                  </a:lnTo>
                  <a:lnTo>
                    <a:pt x="6" y="1098"/>
                  </a:lnTo>
                  <a:lnTo>
                    <a:pt x="638" y="0"/>
                  </a:lnTo>
                  <a:lnTo>
                    <a:pt x="1233" y="343"/>
                  </a:lnTo>
                  <a:lnTo>
                    <a:pt x="1233" y="343"/>
                  </a:lnTo>
                  <a:close/>
                </a:path>
              </a:pathLst>
            </a:custGeom>
            <a:solidFill>
              <a:srgbClr val="0070C0"/>
            </a:solidFill>
            <a:ln w="0">
              <a:noFill/>
              <a:prstDash val="solid"/>
              <a:round/>
              <a:headEnd/>
              <a:tailEnd/>
            </a:ln>
            <a:effectLst>
              <a:outerShdw blurRad="149987" dist="250190" dir="8460000" algn="ctr">
                <a:srgbClr val="000000">
                  <a:alpha val="28000"/>
                </a:srgbClr>
              </a:outerShdw>
            </a:effectLst>
          </p:spPr>
          <p:txBody>
            <a:bodyPr/>
            <a:lstStyle/>
            <a:p>
              <a:pPr fontAlgn="base">
                <a:lnSpc>
                  <a:spcPct val="130000"/>
                </a:lnSpc>
                <a:spcBef>
                  <a:spcPct val="0"/>
                </a:spcBef>
                <a:spcAft>
                  <a:spcPct val="0"/>
                </a:spcAft>
              </a:pPr>
              <a:endParaRPr lang="zh-CN" altLang="en-US" dirty="0">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11" name="Freeform 5">
              <a:extLst>
                <a:ext uri="{FF2B5EF4-FFF2-40B4-BE49-F238E27FC236}">
                  <a16:creationId xmlns:a16="http://schemas.microsoft.com/office/drawing/2014/main" id="{F3945DE2-5BAA-49A2-AD95-E8F584A5A6BB}"/>
                </a:ext>
              </a:extLst>
            </p:cNvPr>
            <p:cNvSpPr>
              <a:spLocks/>
            </p:cNvSpPr>
            <p:nvPr/>
          </p:nvSpPr>
          <p:spPr bwMode="gray">
            <a:xfrm rot="7200000">
              <a:off x="7722597" y="2143597"/>
              <a:ext cx="1482974" cy="2250327"/>
            </a:xfrm>
            <a:custGeom>
              <a:avLst/>
              <a:gdLst/>
              <a:ahLst/>
              <a:cxnLst>
                <a:cxn ang="0">
                  <a:pos x="1233" y="343"/>
                </a:cxn>
                <a:cxn ang="0">
                  <a:pos x="413" y="1764"/>
                </a:cxn>
                <a:cxn ang="0">
                  <a:pos x="0" y="1226"/>
                </a:cxn>
                <a:cxn ang="0">
                  <a:pos x="6" y="1098"/>
                </a:cxn>
                <a:cxn ang="0">
                  <a:pos x="638" y="0"/>
                </a:cxn>
                <a:cxn ang="0">
                  <a:pos x="1233" y="343"/>
                </a:cxn>
                <a:cxn ang="0">
                  <a:pos x="1233" y="343"/>
                </a:cxn>
              </a:cxnLst>
              <a:rect l="0" t="0" r="r" b="b"/>
              <a:pathLst>
                <a:path w="1233" h="1764">
                  <a:moveTo>
                    <a:pt x="1233" y="343"/>
                  </a:moveTo>
                  <a:lnTo>
                    <a:pt x="413" y="1764"/>
                  </a:lnTo>
                  <a:lnTo>
                    <a:pt x="0" y="1226"/>
                  </a:lnTo>
                  <a:lnTo>
                    <a:pt x="6" y="1098"/>
                  </a:lnTo>
                  <a:lnTo>
                    <a:pt x="638" y="0"/>
                  </a:lnTo>
                  <a:lnTo>
                    <a:pt x="1233" y="343"/>
                  </a:lnTo>
                  <a:lnTo>
                    <a:pt x="1233" y="343"/>
                  </a:lnTo>
                  <a:close/>
                </a:path>
              </a:pathLst>
            </a:custGeom>
            <a:solidFill>
              <a:srgbClr val="0070C0"/>
            </a:solidFill>
            <a:ln w="0">
              <a:noFill/>
              <a:prstDash val="solid"/>
              <a:round/>
              <a:headEnd/>
              <a:tailEnd/>
            </a:ln>
            <a:effectLst>
              <a:outerShdw blurRad="149987" dist="250190" dir="8460000" algn="ctr">
                <a:srgbClr val="000000">
                  <a:alpha val="28000"/>
                </a:srgbClr>
              </a:outerShdw>
            </a:effectLst>
          </p:spPr>
          <p:txBody>
            <a:bodyPr/>
            <a:ls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a:lstStyle>
            <a:p>
              <a:pPr>
                <a:lnSpc>
                  <a:spcPct val="130000"/>
                </a:lnSpc>
              </a:pPr>
              <a:endParaRPr lang="zh-CN" altLang="en-US" dirty="0">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12" name="椭圆 11">
              <a:extLst>
                <a:ext uri="{FF2B5EF4-FFF2-40B4-BE49-F238E27FC236}">
                  <a16:creationId xmlns:a16="http://schemas.microsoft.com/office/drawing/2014/main" id="{AB97BCF1-06ED-420A-85E6-DA70FAA044E5}"/>
                </a:ext>
              </a:extLst>
            </p:cNvPr>
            <p:cNvSpPr/>
            <p:nvPr/>
          </p:nvSpPr>
          <p:spPr>
            <a:xfrm>
              <a:off x="5615929" y="2679249"/>
              <a:ext cx="4424447" cy="4424446"/>
            </a:xfrm>
            <a:prstGeom prst="ellipse">
              <a:avLst/>
            </a:prstGeom>
            <a:solidFill>
              <a:schemeClr val="tx1">
                <a:lumMod val="65000"/>
                <a:lumOff val="35000"/>
              </a:schemeClr>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dirty="0">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13" name="Freeform 14">
              <a:extLst>
                <a:ext uri="{FF2B5EF4-FFF2-40B4-BE49-F238E27FC236}">
                  <a16:creationId xmlns:a16="http://schemas.microsoft.com/office/drawing/2014/main" id="{0065D3E0-D5CE-4EE7-8951-E3A92BE0EC71}"/>
                </a:ext>
              </a:extLst>
            </p:cNvPr>
            <p:cNvSpPr>
              <a:spLocks/>
            </p:cNvSpPr>
            <p:nvPr/>
          </p:nvSpPr>
          <p:spPr bwMode="gray">
            <a:xfrm rot="14400000">
              <a:off x="8283931" y="4087007"/>
              <a:ext cx="2671077" cy="1618585"/>
            </a:xfrm>
            <a:custGeom>
              <a:avLst/>
              <a:gdLst/>
              <a:ahLst/>
              <a:cxnLst/>
              <a:rect l="l" t="t" r="r" b="b"/>
              <a:pathLst>
                <a:path w="2358355" h="1429086">
                  <a:moveTo>
                    <a:pt x="2358355" y="727028"/>
                  </a:moveTo>
                  <a:lnTo>
                    <a:pt x="1769432" y="1429086"/>
                  </a:lnTo>
                  <a:lnTo>
                    <a:pt x="1769433" y="1109739"/>
                  </a:lnTo>
                  <a:lnTo>
                    <a:pt x="536230" y="1109740"/>
                  </a:lnTo>
                  <a:lnTo>
                    <a:pt x="536230" y="1112755"/>
                  </a:lnTo>
                  <a:lnTo>
                    <a:pt x="500481" y="1104733"/>
                  </a:lnTo>
                  <a:lnTo>
                    <a:pt x="465816" y="1092127"/>
                  </a:lnTo>
                  <a:lnTo>
                    <a:pt x="434401" y="1066915"/>
                  </a:lnTo>
                  <a:lnTo>
                    <a:pt x="402985" y="1029098"/>
                  </a:lnTo>
                  <a:lnTo>
                    <a:pt x="367236" y="979820"/>
                  </a:lnTo>
                  <a:lnTo>
                    <a:pt x="331487" y="917937"/>
                  </a:lnTo>
                  <a:lnTo>
                    <a:pt x="292489" y="838864"/>
                  </a:lnTo>
                  <a:lnTo>
                    <a:pt x="245908" y="742601"/>
                  </a:lnTo>
                  <a:lnTo>
                    <a:pt x="198243" y="634878"/>
                  </a:lnTo>
                  <a:lnTo>
                    <a:pt x="139745" y="501943"/>
                  </a:lnTo>
                  <a:lnTo>
                    <a:pt x="103996" y="422870"/>
                  </a:lnTo>
                  <a:lnTo>
                    <a:pt x="31416" y="241804"/>
                  </a:lnTo>
                  <a:lnTo>
                    <a:pt x="2167" y="145541"/>
                  </a:lnTo>
                  <a:lnTo>
                    <a:pt x="0" y="68760"/>
                  </a:lnTo>
                  <a:lnTo>
                    <a:pt x="16249" y="0"/>
                  </a:lnTo>
                  <a:lnTo>
                    <a:pt x="16249" y="49278"/>
                  </a:lnTo>
                  <a:lnTo>
                    <a:pt x="16250" y="82511"/>
                  </a:lnTo>
                  <a:lnTo>
                    <a:pt x="16250" y="113453"/>
                  </a:lnTo>
                  <a:lnTo>
                    <a:pt x="19499" y="144394"/>
                  </a:lnTo>
                  <a:lnTo>
                    <a:pt x="31415" y="185650"/>
                  </a:lnTo>
                  <a:lnTo>
                    <a:pt x="57415" y="226906"/>
                  </a:lnTo>
                  <a:lnTo>
                    <a:pt x="92080" y="264723"/>
                  </a:lnTo>
                  <a:lnTo>
                    <a:pt x="135412" y="297957"/>
                  </a:lnTo>
                  <a:lnTo>
                    <a:pt x="194993" y="318585"/>
                  </a:lnTo>
                  <a:lnTo>
                    <a:pt x="265407" y="323169"/>
                  </a:lnTo>
                  <a:lnTo>
                    <a:pt x="477917" y="325866"/>
                  </a:lnTo>
                  <a:lnTo>
                    <a:pt x="477899" y="323992"/>
                  </a:lnTo>
                  <a:lnTo>
                    <a:pt x="1769432" y="323991"/>
                  </a:lnTo>
                  <a:lnTo>
                    <a:pt x="1769432" y="24969"/>
                  </a:lnTo>
                  <a:close/>
                </a:path>
              </a:pathLst>
            </a:custGeom>
            <a:solidFill>
              <a:srgbClr val="1D4374"/>
            </a:solidFill>
            <a:ln w="0">
              <a:noFill/>
              <a:prstDash val="solid"/>
              <a:round/>
              <a:headEnd/>
              <a:tailEnd/>
            </a:ln>
            <a:effectLst>
              <a:outerShdw blurRad="149987" dist="250190" dir="8460000" algn="ctr">
                <a:srgbClr val="000000">
                  <a:alpha val="28000"/>
                </a:srgbClr>
              </a:outerShdw>
            </a:effectLst>
          </p:spPr>
          <p:txBody>
            <a:bodyPr/>
            <a:lstStyle/>
            <a:p>
              <a:pPr fontAlgn="base">
                <a:lnSpc>
                  <a:spcPct val="130000"/>
                </a:lnSpc>
                <a:spcBef>
                  <a:spcPct val="0"/>
                </a:spcBef>
                <a:spcAft>
                  <a:spcPct val="0"/>
                </a:spcAft>
              </a:pPr>
              <a:endParaRPr lang="zh-CN" altLang="en-US" dirty="0">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14" name="Freeform 18">
              <a:extLst>
                <a:ext uri="{FF2B5EF4-FFF2-40B4-BE49-F238E27FC236}">
                  <a16:creationId xmlns:a16="http://schemas.microsoft.com/office/drawing/2014/main" id="{D3266D7D-163D-4BC6-8C85-C4C8E9A8CD86}"/>
                </a:ext>
              </a:extLst>
            </p:cNvPr>
            <p:cNvSpPr>
              <a:spLocks/>
            </p:cNvSpPr>
            <p:nvPr/>
          </p:nvSpPr>
          <p:spPr bwMode="gray">
            <a:xfrm>
              <a:off x="5631357" y="5649975"/>
              <a:ext cx="2709876" cy="1514876"/>
            </a:xfrm>
            <a:custGeom>
              <a:avLst/>
              <a:gdLst/>
              <a:ahLst/>
              <a:cxnLst/>
              <a:rect l="l" t="t" r="r" b="b"/>
              <a:pathLst>
                <a:path w="2392611" h="1337518">
                  <a:moveTo>
                    <a:pt x="16886" y="0"/>
                  </a:moveTo>
                  <a:lnTo>
                    <a:pt x="16886" y="46656"/>
                  </a:lnTo>
                  <a:lnTo>
                    <a:pt x="16886" y="78122"/>
                  </a:lnTo>
                  <a:lnTo>
                    <a:pt x="16886" y="107418"/>
                  </a:lnTo>
                  <a:lnTo>
                    <a:pt x="20263" y="136714"/>
                  </a:lnTo>
                  <a:lnTo>
                    <a:pt x="32646" y="175776"/>
                  </a:lnTo>
                  <a:lnTo>
                    <a:pt x="59664" y="214837"/>
                  </a:lnTo>
                  <a:lnTo>
                    <a:pt x="95687" y="250643"/>
                  </a:lnTo>
                  <a:lnTo>
                    <a:pt x="140716" y="282109"/>
                  </a:lnTo>
                  <a:lnTo>
                    <a:pt x="202631" y="301640"/>
                  </a:lnTo>
                  <a:lnTo>
                    <a:pt x="275804" y="305980"/>
                  </a:lnTo>
                  <a:lnTo>
                    <a:pt x="542754" y="309068"/>
                  </a:lnTo>
                  <a:lnTo>
                    <a:pt x="1779043" y="309068"/>
                  </a:lnTo>
                  <a:lnTo>
                    <a:pt x="1779043" y="9896"/>
                  </a:lnTo>
                  <a:lnTo>
                    <a:pt x="2392611" y="673708"/>
                  </a:lnTo>
                  <a:lnTo>
                    <a:pt x="1779043" y="1337518"/>
                  </a:lnTo>
                  <a:lnTo>
                    <a:pt x="1779043" y="1053571"/>
                  </a:lnTo>
                  <a:lnTo>
                    <a:pt x="559550" y="1053571"/>
                  </a:lnTo>
                  <a:lnTo>
                    <a:pt x="557236" y="1037760"/>
                  </a:lnTo>
                  <a:lnTo>
                    <a:pt x="557236" y="1053571"/>
                  </a:lnTo>
                  <a:lnTo>
                    <a:pt x="520087" y="1045976"/>
                  </a:lnTo>
                  <a:lnTo>
                    <a:pt x="484063" y="1034041"/>
                  </a:lnTo>
                  <a:lnTo>
                    <a:pt x="451417" y="1010170"/>
                  </a:lnTo>
                  <a:lnTo>
                    <a:pt x="418771" y="974364"/>
                  </a:lnTo>
                  <a:lnTo>
                    <a:pt x="381622" y="927707"/>
                  </a:lnTo>
                  <a:lnTo>
                    <a:pt x="344473" y="869115"/>
                  </a:lnTo>
                  <a:lnTo>
                    <a:pt x="303947" y="794247"/>
                  </a:lnTo>
                  <a:lnTo>
                    <a:pt x="255540" y="703104"/>
                  </a:lnTo>
                  <a:lnTo>
                    <a:pt x="206008" y="601111"/>
                  </a:lnTo>
                  <a:lnTo>
                    <a:pt x="145219" y="475246"/>
                  </a:lnTo>
                  <a:lnTo>
                    <a:pt x="108070" y="400379"/>
                  </a:lnTo>
                  <a:lnTo>
                    <a:pt x="32646" y="228943"/>
                  </a:lnTo>
                  <a:lnTo>
                    <a:pt x="2251" y="137799"/>
                  </a:lnTo>
                  <a:lnTo>
                    <a:pt x="0" y="65102"/>
                  </a:lnTo>
                  <a:close/>
                </a:path>
              </a:pathLst>
            </a:custGeom>
            <a:solidFill>
              <a:srgbClr val="1D4374"/>
            </a:solidFill>
            <a:ln w="0">
              <a:noFill/>
              <a:prstDash val="solid"/>
              <a:round/>
              <a:headEnd/>
              <a:tailEnd/>
            </a:ln>
            <a:effectLst>
              <a:outerShdw blurRad="149987" dist="250190" dir="8460000" algn="ctr">
                <a:srgbClr val="000000">
                  <a:alpha val="28000"/>
                </a:srgbClr>
              </a:outerShdw>
            </a:effectLst>
          </p:spPr>
          <p:txBody>
            <a:bodyPr/>
            <a:lstStyle/>
            <a:p>
              <a:pPr fontAlgn="base">
                <a:lnSpc>
                  <a:spcPct val="130000"/>
                </a:lnSpc>
                <a:spcBef>
                  <a:spcPct val="0"/>
                </a:spcBef>
                <a:spcAft>
                  <a:spcPct val="0"/>
                </a:spcAft>
              </a:pPr>
              <a:endParaRPr lang="zh-CN" altLang="en-US" dirty="0">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15" name="Freeform 9">
              <a:extLst>
                <a:ext uri="{FF2B5EF4-FFF2-40B4-BE49-F238E27FC236}">
                  <a16:creationId xmlns:a16="http://schemas.microsoft.com/office/drawing/2014/main" id="{6B28AF3D-83ED-4725-B62C-120B857B7330}"/>
                </a:ext>
              </a:extLst>
            </p:cNvPr>
            <p:cNvSpPr>
              <a:spLocks/>
            </p:cNvSpPr>
            <p:nvPr/>
          </p:nvSpPr>
          <p:spPr bwMode="gray">
            <a:xfrm rot="7200000">
              <a:off x="5950158" y="2412115"/>
              <a:ext cx="2608621" cy="1608231"/>
            </a:xfrm>
            <a:custGeom>
              <a:avLst/>
              <a:gdLst/>
              <a:ahLst/>
              <a:cxnLst/>
              <a:rect l="l" t="t" r="r" b="b"/>
              <a:pathLst>
                <a:path w="2303210" h="1419944">
                  <a:moveTo>
                    <a:pt x="368944" y="901770"/>
                  </a:moveTo>
                  <a:lnTo>
                    <a:pt x="325539" y="824089"/>
                  </a:lnTo>
                  <a:lnTo>
                    <a:pt x="273694" y="729521"/>
                  </a:lnTo>
                  <a:lnTo>
                    <a:pt x="220643" y="623696"/>
                  </a:lnTo>
                  <a:lnTo>
                    <a:pt x="155535" y="493103"/>
                  </a:lnTo>
                  <a:lnTo>
                    <a:pt x="115747" y="415422"/>
                  </a:lnTo>
                  <a:lnTo>
                    <a:pt x="34965" y="237545"/>
                  </a:lnTo>
                  <a:lnTo>
                    <a:pt x="2411" y="142978"/>
                  </a:lnTo>
                  <a:lnTo>
                    <a:pt x="0" y="67549"/>
                  </a:lnTo>
                  <a:lnTo>
                    <a:pt x="18085" y="0"/>
                  </a:lnTo>
                  <a:lnTo>
                    <a:pt x="18085" y="48410"/>
                  </a:lnTo>
                  <a:lnTo>
                    <a:pt x="18085" y="81058"/>
                  </a:lnTo>
                  <a:lnTo>
                    <a:pt x="18086" y="111455"/>
                  </a:lnTo>
                  <a:lnTo>
                    <a:pt x="21703" y="141852"/>
                  </a:lnTo>
                  <a:lnTo>
                    <a:pt x="34965" y="182381"/>
                  </a:lnTo>
                  <a:lnTo>
                    <a:pt x="63902" y="222910"/>
                  </a:lnTo>
                  <a:lnTo>
                    <a:pt x="102484" y="260061"/>
                  </a:lnTo>
                  <a:lnTo>
                    <a:pt x="150712" y="292709"/>
                  </a:lnTo>
                  <a:lnTo>
                    <a:pt x="217026" y="312974"/>
                  </a:lnTo>
                  <a:lnTo>
                    <a:pt x="295396" y="317477"/>
                  </a:lnTo>
                  <a:lnTo>
                    <a:pt x="520278" y="319997"/>
                  </a:lnTo>
                  <a:lnTo>
                    <a:pt x="1724659" y="319997"/>
                  </a:lnTo>
                  <a:lnTo>
                    <a:pt x="1724659" y="37513"/>
                  </a:lnTo>
                  <a:lnTo>
                    <a:pt x="2303210" y="728729"/>
                  </a:lnTo>
                  <a:lnTo>
                    <a:pt x="1724659" y="1419944"/>
                  </a:lnTo>
                  <a:lnTo>
                    <a:pt x="1724659" y="1093428"/>
                  </a:lnTo>
                  <a:lnTo>
                    <a:pt x="565181" y="1093428"/>
                  </a:lnTo>
                  <a:lnTo>
                    <a:pt x="564289" y="1086713"/>
                  </a:lnTo>
                  <a:lnTo>
                    <a:pt x="557033" y="1085276"/>
                  </a:lnTo>
                  <a:lnTo>
                    <a:pt x="518451" y="1072892"/>
                  </a:lnTo>
                  <a:lnTo>
                    <a:pt x="483485" y="1048124"/>
                  </a:lnTo>
                  <a:lnTo>
                    <a:pt x="448520" y="1010973"/>
                  </a:lnTo>
                  <a:lnTo>
                    <a:pt x="408732" y="962563"/>
                  </a:lnTo>
                  <a:close/>
                </a:path>
              </a:pathLst>
            </a:custGeom>
            <a:solidFill>
              <a:srgbClr val="1D4374"/>
            </a:solidFill>
            <a:ln w="0">
              <a:noFill/>
              <a:prstDash val="solid"/>
              <a:round/>
              <a:headEnd/>
              <a:tailEnd/>
            </a:ln>
            <a:effectLst>
              <a:outerShdw blurRad="149987" dist="250190" dir="8460000" algn="ctr">
                <a:srgbClr val="000000">
                  <a:alpha val="28000"/>
                </a:srgbClr>
              </a:outerShdw>
            </a:effectLst>
          </p:spPr>
          <p:txBody>
            <a:bodyPr/>
            <a:ls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a:lstStyle>
            <a:p>
              <a:pPr>
                <a:lnSpc>
                  <a:spcPct val="130000"/>
                </a:lnSpc>
              </a:pPr>
              <a:endParaRPr lang="zh-CN" altLang="en-US" dirty="0">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17" name="TextBox 34">
              <a:extLst>
                <a:ext uri="{FF2B5EF4-FFF2-40B4-BE49-F238E27FC236}">
                  <a16:creationId xmlns:a16="http://schemas.microsoft.com/office/drawing/2014/main" id="{ED87C708-144B-4798-B40B-E64F24C7F7DB}"/>
                </a:ext>
              </a:extLst>
            </p:cNvPr>
            <p:cNvSpPr txBox="1"/>
            <p:nvPr/>
          </p:nvSpPr>
          <p:spPr>
            <a:xfrm rot="18052772">
              <a:off x="6392292" y="3009311"/>
              <a:ext cx="1673879" cy="544869"/>
            </a:xfrm>
            <a:prstGeom prst="rect">
              <a:avLst/>
            </a:prstGeom>
            <a:noFill/>
          </p:spPr>
          <p:txBody>
            <a:bodyPr wrap="square" rtlCol="0">
              <a:spAutoFit/>
            </a:bodyPr>
            <a:lstStyle>
              <a:defPPr>
                <a:defRPr lang="zh-CN"/>
              </a:defPPr>
              <a:lvl1pPr algn="ctr">
                <a:defRPr b="1">
                  <a:solidFill>
                    <a:srgbClr val="0070C0"/>
                  </a:solidFill>
                  <a:latin typeface="微软雅黑" pitchFamily="34" charset="-122"/>
                  <a:ea typeface="微软雅黑" pitchFamily="34" charset="-122"/>
                </a:defRPr>
              </a:lvl1pPr>
            </a:lstStyle>
            <a:p>
              <a:pPr fontAlgn="base">
                <a:lnSpc>
                  <a:spcPct val="130000"/>
                </a:lnSpc>
                <a:spcBef>
                  <a:spcPct val="0"/>
                </a:spcBef>
                <a:spcAft>
                  <a:spcPct val="0"/>
                </a:spcAft>
                <a:defRPr/>
              </a:pPr>
              <a:r>
                <a:rPr lang="zh-CN" altLang="en-US" sz="2000" b="1">
                  <a:solidFill>
                    <a:schemeClr val="bg1"/>
                  </a:solidFill>
                  <a:latin typeface="微软雅黑" panose="020B0503020204020204" pitchFamily="34" charset="-122"/>
                  <a:ea typeface="微软雅黑" panose="020B0503020204020204" pitchFamily="34" charset="-122"/>
                </a:rPr>
                <a:t>选址要求</a:t>
              </a:r>
              <a:endParaRPr lang="zh-CN" altLang="zh-CN" sz="2000" b="1" dirty="0">
                <a:solidFill>
                  <a:schemeClr val="bg1"/>
                </a:solidFill>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18" name="TextBox 35">
              <a:extLst>
                <a:ext uri="{FF2B5EF4-FFF2-40B4-BE49-F238E27FC236}">
                  <a16:creationId xmlns:a16="http://schemas.microsoft.com/office/drawing/2014/main" id="{C7E00C02-4F52-4ED3-9004-0A63B76ED3AB}"/>
                </a:ext>
              </a:extLst>
            </p:cNvPr>
            <p:cNvSpPr txBox="1"/>
            <p:nvPr/>
          </p:nvSpPr>
          <p:spPr>
            <a:xfrm rot="3625995">
              <a:off x="8756868" y="4491615"/>
              <a:ext cx="1551458" cy="544869"/>
            </a:xfrm>
            <a:prstGeom prst="rect">
              <a:avLst/>
            </a:prstGeom>
            <a:noFill/>
          </p:spPr>
          <p:txBody>
            <a:bodyPr wrap="square" rtlCol="0">
              <a:spAutoFit/>
            </a:bodyPr>
            <a:lstStyle>
              <a:defPPr>
                <a:defRPr lang="zh-CN"/>
              </a:defPPr>
              <a:lvl1pPr algn="ctr">
                <a:defRPr b="1">
                  <a:solidFill>
                    <a:srgbClr val="0070C0"/>
                  </a:solidFill>
                  <a:latin typeface="微软雅黑" pitchFamily="34" charset="-122"/>
                  <a:ea typeface="微软雅黑" pitchFamily="34" charset="-122"/>
                </a:defRPr>
              </a:lvl1pPr>
            </a:lstStyle>
            <a:p>
              <a:pPr fontAlgn="base">
                <a:lnSpc>
                  <a:spcPct val="130000"/>
                </a:lnSpc>
                <a:spcBef>
                  <a:spcPct val="0"/>
                </a:spcBef>
                <a:spcAft>
                  <a:spcPct val="0"/>
                </a:spcAft>
                <a:defRPr/>
              </a:pPr>
              <a:r>
                <a:rPr lang="zh-CN" altLang="en-US" sz="2000">
                  <a:solidFill>
                    <a:schemeClr val="bg1"/>
                  </a:solidFill>
                </a:rPr>
                <a:t>特别考虑</a:t>
              </a:r>
              <a:endParaRPr lang="zh-CN" altLang="zh-CN" sz="2000" dirty="0">
                <a:solidFill>
                  <a:schemeClr val="bg1"/>
                </a:solidFill>
                <a:sym typeface="SF Orson Casual Heavy" panose="00000400000000000000" pitchFamily="2" charset="0"/>
              </a:endParaRPr>
            </a:p>
          </p:txBody>
        </p:sp>
        <p:sp>
          <p:nvSpPr>
            <p:cNvPr id="19" name="TextBox 36">
              <a:extLst>
                <a:ext uri="{FF2B5EF4-FFF2-40B4-BE49-F238E27FC236}">
                  <a16:creationId xmlns:a16="http://schemas.microsoft.com/office/drawing/2014/main" id="{A883771A-160C-424F-A0CA-33B06B79DBE8}"/>
                </a:ext>
              </a:extLst>
            </p:cNvPr>
            <p:cNvSpPr txBox="1"/>
            <p:nvPr/>
          </p:nvSpPr>
          <p:spPr>
            <a:xfrm>
              <a:off x="6346472" y="6207625"/>
              <a:ext cx="1511934" cy="544869"/>
            </a:xfrm>
            <a:prstGeom prst="rect">
              <a:avLst/>
            </a:prstGeom>
            <a:noFill/>
          </p:spPr>
          <p:txBody>
            <a:bodyPr wrap="square" rtlCol="0">
              <a:spAutoFit/>
            </a:bodyPr>
            <a:lstStyle>
              <a:defPPr>
                <a:defRPr lang="zh-CN"/>
              </a:defPPr>
              <a:lvl1pPr algn="ctr">
                <a:defRPr b="1">
                  <a:solidFill>
                    <a:srgbClr val="0070C0"/>
                  </a:solidFill>
                  <a:latin typeface="微软雅黑" pitchFamily="34" charset="-122"/>
                  <a:ea typeface="微软雅黑" pitchFamily="34" charset="-122"/>
                </a:defRPr>
              </a:lvl1pPr>
            </a:lstStyle>
            <a:p>
              <a:pPr fontAlgn="base">
                <a:lnSpc>
                  <a:spcPct val="130000"/>
                </a:lnSpc>
                <a:spcBef>
                  <a:spcPct val="0"/>
                </a:spcBef>
                <a:spcAft>
                  <a:spcPct val="0"/>
                </a:spcAft>
                <a:defRPr/>
              </a:pPr>
              <a:r>
                <a:rPr lang="zh-CN" altLang="en-US" sz="2000">
                  <a:solidFill>
                    <a:schemeClr val="bg1"/>
                  </a:solidFill>
                </a:rPr>
                <a:t>安全距离</a:t>
              </a:r>
              <a:endParaRPr lang="zh-CN" altLang="zh-CN" sz="2000" dirty="0">
                <a:solidFill>
                  <a:schemeClr val="bg1"/>
                </a:solidFill>
                <a:sym typeface="SF Orson Casual Heavy" panose="00000400000000000000" pitchFamily="2" charset="0"/>
              </a:endParaRPr>
            </a:p>
          </p:txBody>
        </p:sp>
        <p:sp>
          <p:nvSpPr>
            <p:cNvPr id="20" name="TextBox 20">
              <a:extLst>
                <a:ext uri="{FF2B5EF4-FFF2-40B4-BE49-F238E27FC236}">
                  <a16:creationId xmlns:a16="http://schemas.microsoft.com/office/drawing/2014/main" id="{E8FCBD2A-0DC0-4565-96DD-AAD02A069C0C}"/>
                </a:ext>
              </a:extLst>
            </p:cNvPr>
            <p:cNvSpPr txBox="1"/>
            <p:nvPr/>
          </p:nvSpPr>
          <p:spPr bwMode="auto">
            <a:xfrm>
              <a:off x="1501813" y="6138265"/>
              <a:ext cx="3963438" cy="1828360"/>
            </a:xfrm>
            <a:prstGeom prst="rect">
              <a:avLst/>
            </a:prstGeom>
            <a:noFill/>
          </p:spPr>
          <p:txBody>
            <a:bodyPr vert="horz" wrap="square" lIns="115174" tIns="57586" rIns="115174" bIns="57586" numCol="1" anchor="t" anchorCtr="0" compatLnSpc="1">
              <a:prstTxWarp prst="textNoShape">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a:latin typeface="微软雅黑" panose="020B0503020204020204" pitchFamily="34" charset="-122"/>
                  <a:ea typeface="微软雅黑" panose="020B0503020204020204" pitchFamily="34" charset="-122"/>
                </a:rPr>
                <a:t>与周围建（构）筑物保持安全距离，避免倒塌影响，且与重大火灾或爆炸危险源距离不小于</a:t>
              </a:r>
              <a:r>
                <a:rPr lang="en-US" altLang="zh-CN">
                  <a:latin typeface="微软雅黑" panose="020B0503020204020204" pitchFamily="34" charset="-122"/>
                  <a:ea typeface="微软雅黑" panose="020B0503020204020204" pitchFamily="34" charset="-122"/>
                </a:rPr>
                <a:t>1000</a:t>
              </a:r>
              <a:r>
                <a:rPr lang="zh-CN" altLang="en-US">
                  <a:latin typeface="微软雅黑" panose="020B0503020204020204" pitchFamily="34" charset="-122"/>
                  <a:ea typeface="微软雅黑" panose="020B0503020204020204" pitchFamily="34" charset="-122"/>
                </a:rPr>
                <a:t>米。</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21" name="TextBox 19">
              <a:extLst>
                <a:ext uri="{FF2B5EF4-FFF2-40B4-BE49-F238E27FC236}">
                  <a16:creationId xmlns:a16="http://schemas.microsoft.com/office/drawing/2014/main" id="{8381D9F3-316B-4860-B4E2-D184194EF84E}"/>
                </a:ext>
              </a:extLst>
            </p:cNvPr>
            <p:cNvSpPr txBox="1">
              <a:spLocks noChangeArrowheads="1"/>
            </p:cNvSpPr>
            <p:nvPr/>
          </p:nvSpPr>
          <p:spPr bwMode="auto">
            <a:xfrm>
              <a:off x="1840338" y="5513697"/>
              <a:ext cx="2083663" cy="66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5174" tIns="57586" rIns="115174" bIns="57586" numCol="1" anchor="t" anchorCtr="0" compatLnSpc="1">
              <a:prstTxWarp prst="textNoShape">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30000"/>
                </a:lnSpc>
                <a:spcBef>
                  <a:spcPct val="0"/>
                </a:spcBef>
                <a:spcAft>
                  <a:spcPct val="0"/>
                </a:spcAft>
                <a:defRPr/>
              </a:pPr>
              <a:r>
                <a:rPr lang="zh-CN" altLang="en-US" sz="2400" b="1">
                  <a:latin typeface="微软雅黑" panose="020B0503020204020204" pitchFamily="34" charset="-122"/>
                  <a:ea typeface="微软雅黑" panose="020B0503020204020204" pitchFamily="34" charset="-122"/>
                </a:rPr>
                <a:t>安全距离</a:t>
              </a:r>
              <a:endParaRPr lang="zh-CN" altLang="zh-CN" sz="2389"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22" name="TextBox 20">
              <a:extLst>
                <a:ext uri="{FF2B5EF4-FFF2-40B4-BE49-F238E27FC236}">
                  <a16:creationId xmlns:a16="http://schemas.microsoft.com/office/drawing/2014/main" id="{F6AF58BF-53C8-4D65-950A-B38E29712672}"/>
                </a:ext>
              </a:extLst>
            </p:cNvPr>
            <p:cNvSpPr txBox="1"/>
            <p:nvPr/>
          </p:nvSpPr>
          <p:spPr bwMode="auto">
            <a:xfrm>
              <a:off x="1501813" y="3017442"/>
              <a:ext cx="3963438" cy="2261050"/>
            </a:xfrm>
            <a:prstGeom prst="rect">
              <a:avLst/>
            </a:prstGeom>
            <a:noFill/>
          </p:spPr>
          <p:txBody>
            <a:bodyPr vert="horz" wrap="square" lIns="115174" tIns="57586" rIns="115174" bIns="57586" numCol="1" anchor="t" anchorCtr="0" compatLnSpc="1">
              <a:prstTxWarp prst="textNoShape">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a:latin typeface="微软雅黑" panose="020B0503020204020204" pitchFamily="34" charset="-122"/>
                  <a:ea typeface="微软雅黑" panose="020B0503020204020204" pitchFamily="34" charset="-122"/>
                </a:rPr>
                <a:t>避开危险地段如滑坡、崩塌、地陷等，以及行洪区、分洪口等洪水威胁区，同时远离高压线走廊区域和易燃易爆危险物品存放点。</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23" name="TextBox 19">
              <a:extLst>
                <a:ext uri="{FF2B5EF4-FFF2-40B4-BE49-F238E27FC236}">
                  <a16:creationId xmlns:a16="http://schemas.microsoft.com/office/drawing/2014/main" id="{6D821D0C-619E-4ED9-8E95-F8DA7596799B}"/>
                </a:ext>
              </a:extLst>
            </p:cNvPr>
            <p:cNvSpPr txBox="1">
              <a:spLocks noChangeArrowheads="1"/>
            </p:cNvSpPr>
            <p:nvPr/>
          </p:nvSpPr>
          <p:spPr bwMode="auto">
            <a:xfrm>
              <a:off x="1840338" y="2392874"/>
              <a:ext cx="2083663" cy="667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5174" tIns="57586" rIns="115174" bIns="57586" numCol="1" anchor="t" anchorCtr="0" compatLnSpc="1">
              <a:prstTxWarp prst="textNoShape">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30000"/>
                </a:lnSpc>
                <a:spcBef>
                  <a:spcPct val="0"/>
                </a:spcBef>
                <a:spcAft>
                  <a:spcPct val="0"/>
                </a:spcAft>
                <a:defRPr/>
              </a:pPr>
              <a:r>
                <a:rPr lang="zh-CN" altLang="en-US" sz="2400" b="1">
                  <a:latin typeface="微软雅黑" panose="020B0503020204020204" pitchFamily="34" charset="-122"/>
                  <a:ea typeface="微软雅黑" panose="020B0503020204020204" pitchFamily="34" charset="-122"/>
                </a:rPr>
                <a:t>选址要求</a:t>
              </a:r>
              <a:endParaRPr lang="zh-CN" altLang="zh-CN" sz="2389"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24" name="TextBox 20">
              <a:extLst>
                <a:ext uri="{FF2B5EF4-FFF2-40B4-BE49-F238E27FC236}">
                  <a16:creationId xmlns:a16="http://schemas.microsoft.com/office/drawing/2014/main" id="{ECD614C6-88DD-4D7F-93D5-BEC874F8667E}"/>
                </a:ext>
              </a:extLst>
            </p:cNvPr>
            <p:cNvSpPr txBox="1"/>
            <p:nvPr/>
          </p:nvSpPr>
          <p:spPr bwMode="auto">
            <a:xfrm>
              <a:off x="10690903" y="4543179"/>
              <a:ext cx="3149421" cy="1828360"/>
            </a:xfrm>
            <a:prstGeom prst="rect">
              <a:avLst/>
            </a:prstGeom>
            <a:noFill/>
          </p:spPr>
          <p:txBody>
            <a:bodyPr vert="horz" wrap="square" lIns="115174" tIns="57586" rIns="115174" bIns="57586" numCol="1" anchor="t" anchorCtr="0" compatLnSpc="1">
              <a:prstTxWarp prst="textNoShape">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a:latin typeface="微软雅黑" panose="020B0503020204020204" pitchFamily="34" charset="-122"/>
                  <a:ea typeface="微软雅黑" panose="020B0503020204020204" pitchFamily="34" charset="-122"/>
                </a:rPr>
                <a:t>不宜设置在地下采空区，若无法避开需评估稳定性；林木较多的避难场所需防火隔离。</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25" name="TextBox 19">
              <a:extLst>
                <a:ext uri="{FF2B5EF4-FFF2-40B4-BE49-F238E27FC236}">
                  <a16:creationId xmlns:a16="http://schemas.microsoft.com/office/drawing/2014/main" id="{A5D03E90-749A-460F-8DFC-82870AD95231}"/>
                </a:ext>
              </a:extLst>
            </p:cNvPr>
            <p:cNvSpPr txBox="1">
              <a:spLocks noChangeArrowheads="1"/>
            </p:cNvSpPr>
            <p:nvPr/>
          </p:nvSpPr>
          <p:spPr bwMode="auto">
            <a:xfrm>
              <a:off x="10690905" y="3918611"/>
              <a:ext cx="2951724" cy="66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5174" tIns="57586" rIns="115174" bIns="57586" numCol="1" anchor="t" anchorCtr="0" compatLnSpc="1">
              <a:prstTxWarp prst="textNoShape">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30000"/>
                </a:lnSpc>
                <a:spcBef>
                  <a:spcPct val="0"/>
                </a:spcBef>
                <a:spcAft>
                  <a:spcPct val="0"/>
                </a:spcAft>
                <a:defRPr/>
              </a:pPr>
              <a:r>
                <a:rPr lang="zh-CN" altLang="en-US" sz="2400" b="1">
                  <a:latin typeface="微软雅黑" panose="020B0503020204020204" pitchFamily="34" charset="-122"/>
                  <a:ea typeface="微软雅黑" panose="020B0503020204020204" pitchFamily="34" charset="-122"/>
                </a:rPr>
                <a:t>特别考虑</a:t>
              </a:r>
              <a:endParaRPr lang="zh-CN" altLang="zh-CN" sz="2389"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grpSp>
      <p:sp>
        <p:nvSpPr>
          <p:cNvPr id="26" name="文本框 25">
            <a:extLst>
              <a:ext uri="{FF2B5EF4-FFF2-40B4-BE49-F238E27FC236}">
                <a16:creationId xmlns:a16="http://schemas.microsoft.com/office/drawing/2014/main" id="{B8EACFD0-871F-4D5D-B2E8-94FA68598D25}"/>
              </a:ext>
            </a:extLst>
          </p:cNvPr>
          <p:cNvSpPr txBox="1"/>
          <p:nvPr/>
        </p:nvSpPr>
        <p:spPr>
          <a:xfrm>
            <a:off x="436880" y="941404"/>
            <a:ext cx="9458960" cy="451406"/>
          </a:xfrm>
          <a:prstGeom prst="rect">
            <a:avLst/>
          </a:prstGeom>
          <a:noFill/>
        </p:spPr>
        <p:txBody>
          <a:bodyPr wrap="square">
            <a:spAutoFit/>
          </a:bodyPr>
          <a:lstStyle/>
          <a:p>
            <a:pPr indent="356870" algn="just">
              <a:lnSpc>
                <a:spcPts val="2800"/>
              </a:lnSpc>
              <a:spcBef>
                <a:spcPts val="600"/>
              </a:spcBef>
              <a:spcAft>
                <a:spcPts val="600"/>
              </a:spcAft>
            </a:pPr>
            <a:r>
              <a:rPr lang="en-US"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场址选择与建筑条件</a:t>
            </a:r>
            <a:endParaRPr lang="zh-CN"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572614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3C36F0FF-381D-4AEB-9543-121FAAA781D0}"/>
              </a:ext>
            </a:extLst>
          </p:cNvPr>
          <p:cNvSpPr/>
          <p:nvPr/>
        </p:nvSpPr>
        <p:spPr>
          <a:xfrm>
            <a:off x="284479" y="0"/>
            <a:ext cx="3860801"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09 </a:t>
            </a:r>
            <a:r>
              <a:rPr lang="zh-CN" altLang="en-US" sz="3600" b="1">
                <a:latin typeface="微软雅黑" panose="020B0503020204020204" pitchFamily="34" charset="-122"/>
                <a:ea typeface="微软雅黑" panose="020B0503020204020204" pitchFamily="34" charset="-122"/>
              </a:rPr>
              <a:t>设计要求指引</a:t>
            </a:r>
          </a:p>
        </p:txBody>
      </p:sp>
      <p:grpSp>
        <p:nvGrpSpPr>
          <p:cNvPr id="25" name="组合 24">
            <a:extLst>
              <a:ext uri="{FF2B5EF4-FFF2-40B4-BE49-F238E27FC236}">
                <a16:creationId xmlns:a16="http://schemas.microsoft.com/office/drawing/2014/main" id="{3E7FE879-C10D-4015-8DAD-0C1EA583A9B2}"/>
              </a:ext>
            </a:extLst>
          </p:cNvPr>
          <p:cNvGrpSpPr/>
          <p:nvPr/>
        </p:nvGrpSpPr>
        <p:grpSpPr>
          <a:xfrm>
            <a:off x="4139657" y="2262956"/>
            <a:ext cx="3912716" cy="2857684"/>
            <a:chOff x="4198669" y="1937836"/>
            <a:chExt cx="3794662" cy="2857684"/>
          </a:xfrm>
        </p:grpSpPr>
        <p:sp>
          <p:nvSpPr>
            <p:cNvPr id="14" name="Rounded Rectangle 27">
              <a:extLst>
                <a:ext uri="{FF2B5EF4-FFF2-40B4-BE49-F238E27FC236}">
                  <a16:creationId xmlns:a16="http://schemas.microsoft.com/office/drawing/2014/main" id="{CFEF3524-AD92-4540-BEE6-A4313C17C544}"/>
                </a:ext>
              </a:extLst>
            </p:cNvPr>
            <p:cNvSpPr>
              <a:spLocks noChangeArrowheads="1"/>
            </p:cNvSpPr>
            <p:nvPr/>
          </p:nvSpPr>
          <p:spPr bwMode="auto">
            <a:xfrm rot="16200000" flipH="1">
              <a:off x="4698762" y="1500952"/>
              <a:ext cx="2794475" cy="3794662"/>
            </a:xfrm>
            <a:prstGeom prst="roundRect">
              <a:avLst>
                <a:gd name="adj" fmla="val 7870"/>
              </a:avLst>
            </a:prstGeom>
            <a:solidFill>
              <a:srgbClr val="FFFFFF"/>
            </a:solidFill>
            <a:ln w="6350">
              <a:solidFill>
                <a:sysClr val="window" lastClr="FFFFFF">
                  <a:lumMod val="65000"/>
                </a:sysClr>
              </a:solidFill>
              <a:round/>
            </a:ln>
          </p:spPr>
          <p:txBody>
            <a:bodyPr anchor="ctr"/>
            <a:lstStyle/>
            <a:p>
              <a:pPr algn="ctr" defTabSz="1045159" fontAlgn="auto">
                <a:spcBef>
                  <a:spcPts val="0"/>
                </a:spcBef>
                <a:spcAft>
                  <a:spcPts val="0"/>
                </a:spcAft>
                <a:defRPr/>
              </a:pPr>
              <a:endParaRPr lang="en-US" sz="1600" kern="0" dirty="0">
                <a:solidFill>
                  <a:srgbClr val="FFFFFF"/>
                </a:solidFill>
                <a:latin typeface="微软雅黑" panose="020B0503020204020204" pitchFamily="34" charset="-122"/>
                <a:ea typeface="微软雅黑" panose="020B0503020204020204" pitchFamily="34" charset="-122"/>
              </a:endParaRPr>
            </a:p>
          </p:txBody>
        </p:sp>
        <p:sp>
          <p:nvSpPr>
            <p:cNvPr id="15" name="Round Same Side Corner Rectangle 141">
              <a:extLst>
                <a:ext uri="{FF2B5EF4-FFF2-40B4-BE49-F238E27FC236}">
                  <a16:creationId xmlns:a16="http://schemas.microsoft.com/office/drawing/2014/main" id="{FFCA1AA6-5E14-4ACF-956F-4274D0EDEE27}"/>
                </a:ext>
              </a:extLst>
            </p:cNvPr>
            <p:cNvSpPr/>
            <p:nvPr/>
          </p:nvSpPr>
          <p:spPr bwMode="auto">
            <a:xfrm>
              <a:off x="4198669" y="1937836"/>
              <a:ext cx="3794662" cy="923647"/>
            </a:xfrm>
            <a:prstGeom prst="round2SameRect">
              <a:avLst>
                <a:gd name="adj1" fmla="val 27778"/>
                <a:gd name="adj2" fmla="val 0"/>
              </a:avLst>
            </a:prstGeom>
            <a:solidFill>
              <a:srgbClr val="1D4374"/>
            </a:solidFill>
          </p:spPr>
          <p:style>
            <a:lnRef idx="1">
              <a:schemeClr val="accent1"/>
            </a:lnRef>
            <a:fillRef idx="3">
              <a:schemeClr val="accent1"/>
            </a:fillRef>
            <a:effectRef idx="2">
              <a:schemeClr val="accent1"/>
            </a:effectRef>
            <a:fontRef idx="minor">
              <a:schemeClr val="lt1"/>
            </a:fontRef>
          </p:style>
          <p:txBody>
            <a:bodyPr anchor="ctr"/>
            <a:lstStyle/>
            <a:p>
              <a:pPr algn="ctr" defTabSz="1045159" fontAlgn="auto">
                <a:spcBef>
                  <a:spcPts val="0"/>
                </a:spcBef>
                <a:spcAft>
                  <a:spcPts val="0"/>
                </a:spcAft>
                <a:defRPr/>
              </a:pPr>
              <a:r>
                <a:rPr lang="zh-CN" altLang="en-US" sz="2800" b="1">
                  <a:latin typeface="微软雅黑" panose="020B0503020204020204" pitchFamily="34" charset="-122"/>
                  <a:ea typeface="微软雅黑" panose="020B0503020204020204" pitchFamily="34" charset="-122"/>
                </a:rPr>
                <a:t>设施设备配置</a:t>
              </a:r>
              <a:endParaRPr lang="en-US" sz="2800" b="1" kern="0" dirty="0">
                <a:solidFill>
                  <a:srgbClr val="FFFFFF"/>
                </a:solidFill>
                <a:latin typeface="微软雅黑" panose="020B0503020204020204" pitchFamily="34" charset="-122"/>
                <a:ea typeface="微软雅黑" panose="020B0503020204020204" pitchFamily="34" charset="-122"/>
              </a:endParaRPr>
            </a:p>
          </p:txBody>
        </p:sp>
        <p:sp>
          <p:nvSpPr>
            <p:cNvPr id="16" name="Tekstboks 72">
              <a:extLst>
                <a:ext uri="{FF2B5EF4-FFF2-40B4-BE49-F238E27FC236}">
                  <a16:creationId xmlns:a16="http://schemas.microsoft.com/office/drawing/2014/main" id="{F0537CF6-E95E-47FE-B1AD-47B3D2167F70}"/>
                </a:ext>
              </a:extLst>
            </p:cNvPr>
            <p:cNvSpPr txBox="1">
              <a:spLocks noChangeArrowheads="1"/>
            </p:cNvSpPr>
            <p:nvPr/>
          </p:nvSpPr>
          <p:spPr bwMode="auto">
            <a:xfrm>
              <a:off x="4242441" y="2989001"/>
              <a:ext cx="3733254" cy="1499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MS PGothic" panose="020B0600070205080204" charset="-128"/>
                </a:defRPr>
              </a:lvl1pPr>
              <a:lvl2pPr marL="742950" indent="-285750" eaLnBrk="0" hangingPunct="0">
                <a:defRPr>
                  <a:solidFill>
                    <a:schemeClr val="tx1"/>
                  </a:solidFill>
                  <a:latin typeface="Arial" panose="020B0604020202020204" pitchFamily="34" charset="0"/>
                  <a:ea typeface="MS PGothic" panose="020B0600070205080204" charset="-128"/>
                </a:defRPr>
              </a:lvl2pPr>
              <a:lvl3pPr marL="1143000" indent="-228600" eaLnBrk="0" hangingPunct="0">
                <a:defRPr>
                  <a:solidFill>
                    <a:schemeClr val="tx1"/>
                  </a:solidFill>
                  <a:latin typeface="Arial" panose="020B0604020202020204" pitchFamily="34" charset="0"/>
                  <a:ea typeface="MS PGothic" panose="020B0600070205080204" charset="-128"/>
                </a:defRPr>
              </a:lvl3pPr>
              <a:lvl4pPr marL="1600200" indent="-228600" eaLnBrk="0" hangingPunct="0">
                <a:defRPr>
                  <a:solidFill>
                    <a:schemeClr val="tx1"/>
                  </a:solidFill>
                  <a:latin typeface="Arial" panose="020B0604020202020204" pitchFamily="34" charset="0"/>
                  <a:ea typeface="MS PGothic" panose="020B0600070205080204" charset="-128"/>
                </a:defRPr>
              </a:lvl4pPr>
              <a:lvl5pPr marL="2057400" indent="-228600" eaLnBrk="0" hangingPunct="0">
                <a:defRPr>
                  <a:solidFill>
                    <a:schemeClr val="tx1"/>
                  </a:solidFill>
                  <a:latin typeface="Arial" panose="020B0604020202020204" pitchFamily="34" charset="0"/>
                  <a:ea typeface="MS PGothic" panose="020B060007020508020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9pPr>
            </a:lstStyle>
            <a:p>
              <a:pPr marL="0" lvl="1" indent="0" algn="just">
                <a:lnSpc>
                  <a:spcPts val="2800"/>
                </a:lnSpc>
              </a:pPr>
              <a:r>
                <a:rPr lang="zh-CN" altLang="en-US" sz="2000">
                  <a:latin typeface="微软雅黑" panose="020B0503020204020204" pitchFamily="34" charset="-122"/>
                  <a:ea typeface="微软雅黑" panose="020B0503020204020204" pitchFamily="34" charset="-122"/>
                </a:rPr>
                <a:t>各类避难场所均需配置应急供水、供电、通讯、照明、消防等设施，并根据需求增配排污、停车、餐饮、文化活动等设施。</a:t>
              </a:r>
            </a:p>
          </p:txBody>
        </p:sp>
      </p:grpSp>
      <p:grpSp>
        <p:nvGrpSpPr>
          <p:cNvPr id="3" name="组合 2">
            <a:extLst>
              <a:ext uri="{FF2B5EF4-FFF2-40B4-BE49-F238E27FC236}">
                <a16:creationId xmlns:a16="http://schemas.microsoft.com/office/drawing/2014/main" id="{471F3FB4-489B-442C-9E8B-D1FD80BD497B}"/>
              </a:ext>
            </a:extLst>
          </p:cNvPr>
          <p:cNvGrpSpPr/>
          <p:nvPr/>
        </p:nvGrpSpPr>
        <p:grpSpPr>
          <a:xfrm>
            <a:off x="120544" y="2274422"/>
            <a:ext cx="3914636" cy="2846219"/>
            <a:chOff x="241088" y="1949302"/>
            <a:chExt cx="3796524" cy="2846219"/>
          </a:xfrm>
        </p:grpSpPr>
        <p:sp>
          <p:nvSpPr>
            <p:cNvPr id="8" name="Rounded Rectangle 27">
              <a:extLst>
                <a:ext uri="{FF2B5EF4-FFF2-40B4-BE49-F238E27FC236}">
                  <a16:creationId xmlns:a16="http://schemas.microsoft.com/office/drawing/2014/main" id="{E0DEB6C5-DE04-433E-9CEC-53E1CACA0250}"/>
                </a:ext>
              </a:extLst>
            </p:cNvPr>
            <p:cNvSpPr>
              <a:spLocks noChangeArrowheads="1"/>
            </p:cNvSpPr>
            <p:nvPr/>
          </p:nvSpPr>
          <p:spPr bwMode="auto">
            <a:xfrm rot="16200000" flipH="1">
              <a:off x="741181" y="1500952"/>
              <a:ext cx="2794476" cy="3794662"/>
            </a:xfrm>
            <a:prstGeom prst="roundRect">
              <a:avLst>
                <a:gd name="adj" fmla="val 7870"/>
              </a:avLst>
            </a:prstGeom>
            <a:solidFill>
              <a:srgbClr val="FFFFFF"/>
            </a:solidFill>
            <a:ln w="6350">
              <a:solidFill>
                <a:sysClr val="window" lastClr="FFFFFF">
                  <a:lumMod val="65000"/>
                </a:sysClr>
              </a:solidFill>
              <a:round/>
            </a:ln>
          </p:spPr>
          <p:txBody>
            <a:bodyPr anchor="ctr"/>
            <a:lstStyle/>
            <a:p>
              <a:pPr algn="ctr" defTabSz="1045159" fontAlgn="auto">
                <a:spcBef>
                  <a:spcPts val="0"/>
                </a:spcBef>
                <a:spcAft>
                  <a:spcPts val="0"/>
                </a:spcAft>
                <a:defRPr/>
              </a:pPr>
              <a:endParaRPr lang="en-US" sz="1600" kern="0" dirty="0">
                <a:solidFill>
                  <a:srgbClr val="FFFFFF"/>
                </a:solidFill>
                <a:latin typeface="微软雅黑" panose="020B0503020204020204" pitchFamily="34" charset="-122"/>
                <a:ea typeface="微软雅黑" panose="020B0503020204020204" pitchFamily="34" charset="-122"/>
              </a:endParaRPr>
            </a:p>
          </p:txBody>
        </p:sp>
        <p:sp>
          <p:nvSpPr>
            <p:cNvPr id="9" name="Rektangel 76">
              <a:extLst>
                <a:ext uri="{FF2B5EF4-FFF2-40B4-BE49-F238E27FC236}">
                  <a16:creationId xmlns:a16="http://schemas.microsoft.com/office/drawing/2014/main" id="{445A619C-0198-4D29-83F5-7C86B142ADBA}"/>
                </a:ext>
              </a:extLst>
            </p:cNvPr>
            <p:cNvSpPr>
              <a:spLocks noChangeArrowheads="1"/>
            </p:cNvSpPr>
            <p:nvPr/>
          </p:nvSpPr>
          <p:spPr bwMode="auto">
            <a:xfrm>
              <a:off x="1201909" y="2125513"/>
              <a:ext cx="26944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686"/>
                </a:spcAft>
                <a:defRPr/>
              </a:pPr>
              <a:r>
                <a:rPr lang="zh-CN" altLang="en-US" sz="1600" kern="0" noProof="1">
                  <a:solidFill>
                    <a:srgbClr val="FFFFFF"/>
                  </a:solidFill>
                  <a:latin typeface="微软雅黑" panose="020B0503020204020204" pitchFamily="34" charset="-122"/>
                  <a:ea typeface="微软雅黑" panose="020B0503020204020204" pitchFamily="34" charset="-122"/>
                  <a:cs typeface="Arial" panose="020B0604020202020204" pitchFamily="34" charset="0"/>
                </a:rPr>
                <a:t>凝聚功能</a:t>
              </a:r>
            </a:p>
          </p:txBody>
        </p:sp>
        <p:sp>
          <p:nvSpPr>
            <p:cNvPr id="10" name="Tekstboks 72">
              <a:extLst>
                <a:ext uri="{FF2B5EF4-FFF2-40B4-BE49-F238E27FC236}">
                  <a16:creationId xmlns:a16="http://schemas.microsoft.com/office/drawing/2014/main" id="{D428D65D-401B-462E-BBE4-05153D10B70C}"/>
                </a:ext>
              </a:extLst>
            </p:cNvPr>
            <p:cNvSpPr txBox="1">
              <a:spLocks noChangeArrowheads="1"/>
            </p:cNvSpPr>
            <p:nvPr/>
          </p:nvSpPr>
          <p:spPr bwMode="auto">
            <a:xfrm>
              <a:off x="284861" y="2989001"/>
              <a:ext cx="3733254" cy="153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MS PGothic" panose="020B0600070205080204" charset="-128"/>
                </a:defRPr>
              </a:lvl1pPr>
              <a:lvl2pPr marL="742950" indent="-285750" eaLnBrk="0" hangingPunct="0">
                <a:defRPr>
                  <a:solidFill>
                    <a:schemeClr val="tx1"/>
                  </a:solidFill>
                  <a:latin typeface="Arial" panose="020B0604020202020204" pitchFamily="34" charset="0"/>
                  <a:ea typeface="MS PGothic" panose="020B0600070205080204" charset="-128"/>
                </a:defRPr>
              </a:lvl2pPr>
              <a:lvl3pPr marL="1143000" indent="-228600" eaLnBrk="0" hangingPunct="0">
                <a:defRPr>
                  <a:solidFill>
                    <a:schemeClr val="tx1"/>
                  </a:solidFill>
                  <a:latin typeface="Arial" panose="020B0604020202020204" pitchFamily="34" charset="0"/>
                  <a:ea typeface="MS PGothic" panose="020B0600070205080204" charset="-128"/>
                </a:defRPr>
              </a:lvl3pPr>
              <a:lvl4pPr marL="1600200" indent="-228600" eaLnBrk="0" hangingPunct="0">
                <a:defRPr>
                  <a:solidFill>
                    <a:schemeClr val="tx1"/>
                  </a:solidFill>
                  <a:latin typeface="Arial" panose="020B0604020202020204" pitchFamily="34" charset="0"/>
                  <a:ea typeface="MS PGothic" panose="020B0600070205080204" charset="-128"/>
                </a:defRPr>
              </a:lvl4pPr>
              <a:lvl5pPr marL="2057400" indent="-228600" eaLnBrk="0" hangingPunct="0">
                <a:defRPr>
                  <a:solidFill>
                    <a:schemeClr val="tx1"/>
                  </a:solidFill>
                  <a:latin typeface="Arial" panose="020B0604020202020204" pitchFamily="34" charset="0"/>
                  <a:ea typeface="MS PGothic" panose="020B060007020508020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9pPr>
            </a:lstStyle>
            <a:p>
              <a:pPr algn="just">
                <a:lnSpc>
                  <a:spcPct val="120000"/>
                </a:lnSpc>
              </a:pPr>
              <a:r>
                <a:rPr lang="zh-CN" altLang="en-US" sz="2000">
                  <a:latin typeface="微软雅黑" panose="020B0503020204020204" pitchFamily="34" charset="-122"/>
                  <a:ea typeface="微软雅黑" panose="020B0503020204020204" pitchFamily="34" charset="-122"/>
                </a:rPr>
                <a:t>根据避难时长，分为紧急、短期和长期避难场所，分别设置不同的功能区，如应急集散、医疗救治、物资储备、应急宿住等。</a:t>
              </a:r>
              <a:endParaRPr lang="zh-CN" altLang="en-US" sz="2000" kern="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 name="Round Same Side Corner Rectangle 141">
              <a:extLst>
                <a:ext uri="{FF2B5EF4-FFF2-40B4-BE49-F238E27FC236}">
                  <a16:creationId xmlns:a16="http://schemas.microsoft.com/office/drawing/2014/main" id="{9D819545-4B55-40A6-9F6D-478D228FE7B1}"/>
                </a:ext>
              </a:extLst>
            </p:cNvPr>
            <p:cNvSpPr/>
            <p:nvPr/>
          </p:nvSpPr>
          <p:spPr bwMode="auto">
            <a:xfrm>
              <a:off x="242950" y="1949302"/>
              <a:ext cx="3794662" cy="923647"/>
            </a:xfrm>
            <a:prstGeom prst="round2SameRect">
              <a:avLst>
                <a:gd name="adj1" fmla="val 27778"/>
                <a:gd name="adj2" fmla="val 0"/>
              </a:avLst>
            </a:prstGeom>
            <a:solidFill>
              <a:srgbClr val="1D4374"/>
            </a:solidFill>
          </p:spPr>
          <p:style>
            <a:lnRef idx="1">
              <a:schemeClr val="accent1"/>
            </a:lnRef>
            <a:fillRef idx="3">
              <a:schemeClr val="accent1"/>
            </a:fillRef>
            <a:effectRef idx="2">
              <a:schemeClr val="accent1"/>
            </a:effectRef>
            <a:fontRef idx="minor">
              <a:schemeClr val="lt1"/>
            </a:fontRef>
          </p:style>
          <p:txBody>
            <a:bodyPr anchor="ctr"/>
            <a:lstStyle/>
            <a:p>
              <a:pPr algn="ctr" defTabSz="1045159" fontAlgn="auto">
                <a:spcBef>
                  <a:spcPts val="0"/>
                </a:spcBef>
                <a:spcAft>
                  <a:spcPts val="0"/>
                </a:spcAft>
                <a:defRPr/>
              </a:pPr>
              <a:r>
                <a:rPr lang="zh-CN" altLang="en-US" sz="2800" b="1">
                  <a:latin typeface="微软雅黑" panose="020B0503020204020204" pitchFamily="34" charset="-122"/>
                  <a:ea typeface="微软雅黑" panose="020B0503020204020204" pitchFamily="34" charset="-122"/>
                </a:rPr>
                <a:t>功能区划分</a:t>
              </a:r>
              <a:endParaRPr lang="en-US" sz="2800" b="1" kern="0" dirty="0">
                <a:solidFill>
                  <a:srgbClr val="FFFFFF"/>
                </a:solidFill>
                <a:latin typeface="微软雅黑" panose="020B0503020204020204" pitchFamily="34" charset="-122"/>
                <a:ea typeface="微软雅黑" panose="020B0503020204020204" pitchFamily="34" charset="-122"/>
              </a:endParaRPr>
            </a:p>
          </p:txBody>
        </p:sp>
      </p:grpSp>
      <p:grpSp>
        <p:nvGrpSpPr>
          <p:cNvPr id="26" name="组合 25">
            <a:extLst>
              <a:ext uri="{FF2B5EF4-FFF2-40B4-BE49-F238E27FC236}">
                <a16:creationId xmlns:a16="http://schemas.microsoft.com/office/drawing/2014/main" id="{E63A7810-4666-4C84-B68D-832058FBB41E}"/>
              </a:ext>
            </a:extLst>
          </p:cNvPr>
          <p:cNvGrpSpPr/>
          <p:nvPr/>
        </p:nvGrpSpPr>
        <p:grpSpPr>
          <a:xfrm>
            <a:off x="8154195" y="2257860"/>
            <a:ext cx="3917260" cy="2862781"/>
            <a:chOff x="8151841" y="1932740"/>
            <a:chExt cx="3799069" cy="2862781"/>
          </a:xfrm>
        </p:grpSpPr>
        <p:sp>
          <p:nvSpPr>
            <p:cNvPr id="12" name="Rounded Rectangle 27">
              <a:extLst>
                <a:ext uri="{FF2B5EF4-FFF2-40B4-BE49-F238E27FC236}">
                  <a16:creationId xmlns:a16="http://schemas.microsoft.com/office/drawing/2014/main" id="{85576111-99C5-4133-9ACE-ABA0DD7E4BF7}"/>
                </a:ext>
              </a:extLst>
            </p:cNvPr>
            <p:cNvSpPr>
              <a:spLocks noChangeArrowheads="1"/>
            </p:cNvSpPr>
            <p:nvPr/>
          </p:nvSpPr>
          <p:spPr bwMode="auto">
            <a:xfrm rot="16200000" flipH="1">
              <a:off x="8656341" y="1500952"/>
              <a:ext cx="2794476" cy="3794662"/>
            </a:xfrm>
            <a:prstGeom prst="roundRect">
              <a:avLst>
                <a:gd name="adj" fmla="val 7870"/>
              </a:avLst>
            </a:prstGeom>
            <a:solidFill>
              <a:srgbClr val="FFFFFF"/>
            </a:solidFill>
            <a:ln w="6350">
              <a:solidFill>
                <a:sysClr val="window" lastClr="FFFFFF">
                  <a:lumMod val="65000"/>
                </a:sysClr>
              </a:solidFill>
              <a:round/>
            </a:ln>
          </p:spPr>
          <p:txBody>
            <a:bodyPr anchor="ctr"/>
            <a:lstStyle/>
            <a:p>
              <a:pPr algn="ctr" defTabSz="1045159" fontAlgn="auto">
                <a:spcBef>
                  <a:spcPts val="0"/>
                </a:spcBef>
                <a:spcAft>
                  <a:spcPts val="0"/>
                </a:spcAft>
                <a:defRPr/>
              </a:pPr>
              <a:endParaRPr lang="en-US" sz="1600" kern="0" dirty="0">
                <a:solidFill>
                  <a:srgbClr val="FFFFFF"/>
                </a:solidFill>
                <a:latin typeface="微软雅黑" panose="020B0503020204020204" pitchFamily="34" charset="-122"/>
                <a:ea typeface="微软雅黑" panose="020B0503020204020204" pitchFamily="34" charset="-122"/>
              </a:endParaRPr>
            </a:p>
          </p:txBody>
        </p:sp>
        <p:sp>
          <p:nvSpPr>
            <p:cNvPr id="13" name="Tekstboks 72">
              <a:extLst>
                <a:ext uri="{FF2B5EF4-FFF2-40B4-BE49-F238E27FC236}">
                  <a16:creationId xmlns:a16="http://schemas.microsoft.com/office/drawing/2014/main" id="{8C8E3F70-F478-4DCA-91AC-EA844D03FE9D}"/>
                </a:ext>
              </a:extLst>
            </p:cNvPr>
            <p:cNvSpPr txBox="1">
              <a:spLocks noChangeArrowheads="1"/>
            </p:cNvSpPr>
            <p:nvPr/>
          </p:nvSpPr>
          <p:spPr bwMode="auto">
            <a:xfrm>
              <a:off x="8200021" y="2989001"/>
              <a:ext cx="3733254" cy="153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MS PGothic" panose="020B0600070205080204" charset="-128"/>
                </a:defRPr>
              </a:lvl1pPr>
              <a:lvl2pPr marL="742950" indent="-285750" eaLnBrk="0" hangingPunct="0">
                <a:defRPr>
                  <a:solidFill>
                    <a:schemeClr val="tx1"/>
                  </a:solidFill>
                  <a:latin typeface="Arial" panose="020B0604020202020204" pitchFamily="34" charset="0"/>
                  <a:ea typeface="MS PGothic" panose="020B0600070205080204" charset="-128"/>
                </a:defRPr>
              </a:lvl2pPr>
              <a:lvl3pPr marL="1143000" indent="-228600" eaLnBrk="0" hangingPunct="0">
                <a:defRPr>
                  <a:solidFill>
                    <a:schemeClr val="tx1"/>
                  </a:solidFill>
                  <a:latin typeface="Arial" panose="020B0604020202020204" pitchFamily="34" charset="0"/>
                  <a:ea typeface="MS PGothic" panose="020B0600070205080204" charset="-128"/>
                </a:defRPr>
              </a:lvl3pPr>
              <a:lvl4pPr marL="1600200" indent="-228600" eaLnBrk="0" hangingPunct="0">
                <a:defRPr>
                  <a:solidFill>
                    <a:schemeClr val="tx1"/>
                  </a:solidFill>
                  <a:latin typeface="Arial" panose="020B0604020202020204" pitchFamily="34" charset="0"/>
                  <a:ea typeface="MS PGothic" panose="020B0600070205080204" charset="-128"/>
                </a:defRPr>
              </a:lvl4pPr>
              <a:lvl5pPr marL="2057400" indent="-228600" eaLnBrk="0" hangingPunct="0">
                <a:defRPr>
                  <a:solidFill>
                    <a:schemeClr val="tx1"/>
                  </a:solidFill>
                  <a:latin typeface="Arial" panose="020B0604020202020204" pitchFamily="34" charset="0"/>
                  <a:ea typeface="MS PGothic" panose="020B060007020508020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charset="-128"/>
                </a:defRPr>
              </a:lvl9pPr>
            </a:lstStyle>
            <a:p>
              <a:pPr lvl="0" algn="just">
                <a:lnSpc>
                  <a:spcPct val="120000"/>
                </a:lnSpc>
                <a:buClrTx/>
                <a:buSzTx/>
                <a:buFont typeface="Wingdings" panose="05000000000000000000" pitchFamily="2" charset="2"/>
              </a:pPr>
              <a:r>
                <a:rPr lang="zh-CN" altLang="en-US" sz="2000">
                  <a:latin typeface="微软雅黑" panose="020B0503020204020204" pitchFamily="34" charset="-122"/>
                  <a:ea typeface="微软雅黑" panose="020B0503020204020204" pitchFamily="34" charset="-122"/>
                </a:rPr>
                <a:t>设置避难场所功能布局图、疏散路线图和各类标志，包括主标志、功能区标志、设施设备标志等，确保人员快速识别与疏散。</a:t>
              </a:r>
              <a:endParaRPr lang="zh-CN" altLang="en-US" sz="2000" dirty="0">
                <a:latin typeface="微软雅黑" panose="020B0503020204020204" pitchFamily="34" charset="-122"/>
                <a:ea typeface="微软雅黑" panose="020B0503020204020204" pitchFamily="34" charset="-122"/>
              </a:endParaRPr>
            </a:p>
          </p:txBody>
        </p:sp>
        <p:sp>
          <p:nvSpPr>
            <p:cNvPr id="18" name="Round Same Side Corner Rectangle 141">
              <a:extLst>
                <a:ext uri="{FF2B5EF4-FFF2-40B4-BE49-F238E27FC236}">
                  <a16:creationId xmlns:a16="http://schemas.microsoft.com/office/drawing/2014/main" id="{A2100C14-A0C4-48AA-B8EE-06850AE7DC7A}"/>
                </a:ext>
              </a:extLst>
            </p:cNvPr>
            <p:cNvSpPr/>
            <p:nvPr/>
          </p:nvSpPr>
          <p:spPr bwMode="auto">
            <a:xfrm>
              <a:off x="8151841" y="1932740"/>
              <a:ext cx="3794662" cy="923647"/>
            </a:xfrm>
            <a:prstGeom prst="round2SameRect">
              <a:avLst>
                <a:gd name="adj1" fmla="val 27778"/>
                <a:gd name="adj2" fmla="val 0"/>
              </a:avLst>
            </a:prstGeom>
            <a:solidFill>
              <a:srgbClr val="1D4374"/>
            </a:solidFill>
          </p:spPr>
          <p:style>
            <a:lnRef idx="1">
              <a:schemeClr val="accent1"/>
            </a:lnRef>
            <a:fillRef idx="3">
              <a:schemeClr val="accent1"/>
            </a:fillRef>
            <a:effectRef idx="2">
              <a:schemeClr val="accent1"/>
            </a:effectRef>
            <a:fontRef idx="minor">
              <a:schemeClr val="lt1"/>
            </a:fontRef>
          </p:style>
          <p:txBody>
            <a:bodyPr anchor="ctr"/>
            <a:lstStyle/>
            <a:p>
              <a:pPr algn="ctr" defTabSz="1045159" fontAlgn="auto">
                <a:spcBef>
                  <a:spcPts val="0"/>
                </a:spcBef>
                <a:spcAft>
                  <a:spcPts val="0"/>
                </a:spcAft>
                <a:defRPr/>
              </a:pPr>
              <a:r>
                <a:rPr lang="zh-CN" altLang="en-US" sz="2800" b="1">
                  <a:latin typeface="微软雅黑" panose="020B0503020204020204" pitchFamily="34" charset="-122"/>
                  <a:ea typeface="微软雅黑" panose="020B0503020204020204" pitchFamily="34" charset="-122"/>
                </a:rPr>
                <a:t>标识标志</a:t>
              </a:r>
              <a:endParaRPr lang="en-US" sz="2800" b="1" kern="0" dirty="0">
                <a:solidFill>
                  <a:srgbClr val="FFFFFF"/>
                </a:solidFill>
                <a:latin typeface="微软雅黑" panose="020B0503020204020204" pitchFamily="34" charset="-122"/>
                <a:ea typeface="微软雅黑" panose="020B0503020204020204" pitchFamily="34" charset="-122"/>
              </a:endParaRPr>
            </a:p>
          </p:txBody>
        </p:sp>
      </p:grpSp>
      <p:sp>
        <p:nvSpPr>
          <p:cNvPr id="20" name="文本框 19">
            <a:extLst>
              <a:ext uri="{FF2B5EF4-FFF2-40B4-BE49-F238E27FC236}">
                <a16:creationId xmlns:a16="http://schemas.microsoft.com/office/drawing/2014/main" id="{747012FA-7188-4F74-A6CC-98AF0662F2A2}"/>
              </a:ext>
            </a:extLst>
          </p:cNvPr>
          <p:cNvSpPr txBox="1"/>
          <p:nvPr/>
        </p:nvSpPr>
        <p:spPr>
          <a:xfrm>
            <a:off x="436880" y="941404"/>
            <a:ext cx="9458960" cy="451406"/>
          </a:xfrm>
          <a:prstGeom prst="rect">
            <a:avLst/>
          </a:prstGeom>
          <a:noFill/>
        </p:spPr>
        <p:txBody>
          <a:bodyPr wrap="square">
            <a:spAutoFit/>
          </a:bodyPr>
          <a:lstStyle/>
          <a:p>
            <a:pPr indent="356870" algn="just">
              <a:lnSpc>
                <a:spcPts val="2800"/>
              </a:lnSpc>
              <a:spcBef>
                <a:spcPts val="600"/>
              </a:spcBef>
              <a:spcAft>
                <a:spcPts val="600"/>
              </a:spcAft>
            </a:pPr>
            <a:r>
              <a:rPr lang="en-US"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功能配置与设施设备</a:t>
            </a:r>
            <a:endParaRPr lang="zh-CN"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327538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3C36F0FF-381D-4AEB-9543-121FAAA781D0}"/>
              </a:ext>
            </a:extLst>
          </p:cNvPr>
          <p:cNvSpPr/>
          <p:nvPr/>
        </p:nvSpPr>
        <p:spPr>
          <a:xfrm>
            <a:off x="284479" y="0"/>
            <a:ext cx="3860801"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09 </a:t>
            </a:r>
            <a:r>
              <a:rPr lang="zh-CN" altLang="en-US" sz="3600" b="1">
                <a:latin typeface="微软雅黑" panose="020B0503020204020204" pitchFamily="34" charset="-122"/>
                <a:ea typeface="微软雅黑" panose="020B0503020204020204" pitchFamily="34" charset="-122"/>
              </a:rPr>
              <a:t>设计要求指引</a:t>
            </a:r>
          </a:p>
        </p:txBody>
      </p:sp>
      <p:grpSp>
        <p:nvGrpSpPr>
          <p:cNvPr id="2" name="组合 1">
            <a:extLst>
              <a:ext uri="{FF2B5EF4-FFF2-40B4-BE49-F238E27FC236}">
                <a16:creationId xmlns:a16="http://schemas.microsoft.com/office/drawing/2014/main" id="{08AF59DD-671C-4F27-8923-132245DCB61E}"/>
              </a:ext>
            </a:extLst>
          </p:cNvPr>
          <p:cNvGrpSpPr/>
          <p:nvPr/>
        </p:nvGrpSpPr>
        <p:grpSpPr>
          <a:xfrm>
            <a:off x="1354016" y="1700367"/>
            <a:ext cx="9483967" cy="4399214"/>
            <a:chOff x="1601124" y="1780737"/>
            <a:chExt cx="12343083" cy="5725438"/>
          </a:xfrm>
        </p:grpSpPr>
        <p:sp>
          <p:nvSpPr>
            <p:cNvPr id="6" name="矩形 5">
              <a:extLst>
                <a:ext uri="{FF2B5EF4-FFF2-40B4-BE49-F238E27FC236}">
                  <a16:creationId xmlns:a16="http://schemas.microsoft.com/office/drawing/2014/main" id="{DA0CBEEA-9836-40FD-99C1-FB30FF122556}"/>
                </a:ext>
              </a:extLst>
            </p:cNvPr>
            <p:cNvSpPr/>
            <p:nvPr/>
          </p:nvSpPr>
          <p:spPr>
            <a:xfrm>
              <a:off x="4232417" y="5177714"/>
              <a:ext cx="7893892" cy="168908"/>
            </a:xfrm>
            <a:prstGeom prst="rect">
              <a:avLst/>
            </a:prstGeom>
            <a:pattFill prst="ltUpDiag">
              <a:fgClr>
                <a:srgbClr val="414455"/>
              </a:fgClr>
              <a:bgClr>
                <a:srgbClr val="E8E8E6"/>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115183" tIns="57592" rIns="115183" bIns="57592" rtlCol="0" anchor="ctr"/>
            <a:lstStyle/>
            <a:p>
              <a:pPr algn="ctr"/>
              <a:endParaRPr lang="zh-CN" altLang="en-US"/>
            </a:p>
          </p:txBody>
        </p:sp>
        <p:sp>
          <p:nvSpPr>
            <p:cNvPr id="8" name="矩形 7">
              <a:extLst>
                <a:ext uri="{FF2B5EF4-FFF2-40B4-BE49-F238E27FC236}">
                  <a16:creationId xmlns:a16="http://schemas.microsoft.com/office/drawing/2014/main" id="{B0FEBB96-F1DC-449B-84C0-BEB1C52AEE24}"/>
                </a:ext>
              </a:extLst>
            </p:cNvPr>
            <p:cNvSpPr/>
            <p:nvPr/>
          </p:nvSpPr>
          <p:spPr>
            <a:xfrm>
              <a:off x="3506544" y="2196406"/>
              <a:ext cx="7893892" cy="168908"/>
            </a:xfrm>
            <a:prstGeom prst="rect">
              <a:avLst/>
            </a:prstGeom>
            <a:pattFill prst="ltUpDiag">
              <a:fgClr>
                <a:srgbClr val="414455"/>
              </a:fgClr>
              <a:bgClr>
                <a:srgbClr val="E8E8E6"/>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115183" tIns="57592" rIns="115183" bIns="57592" rtlCol="0" anchor="ctr"/>
            <a:lstStyle/>
            <a:p>
              <a:pPr algn="ctr"/>
              <a:endParaRPr lang="zh-CN" altLang="en-US"/>
            </a:p>
          </p:txBody>
        </p:sp>
        <p:sp>
          <p:nvSpPr>
            <p:cNvPr id="9" name="椭圆 64">
              <a:extLst>
                <a:ext uri="{FF2B5EF4-FFF2-40B4-BE49-F238E27FC236}">
                  <a16:creationId xmlns:a16="http://schemas.microsoft.com/office/drawing/2014/main" id="{C47F3287-0F6E-4B14-8608-DA4E7C067296}"/>
                </a:ext>
              </a:extLst>
            </p:cNvPr>
            <p:cNvSpPr>
              <a:spLocks noChangeArrowheads="1"/>
            </p:cNvSpPr>
            <p:nvPr/>
          </p:nvSpPr>
          <p:spPr bwMode="auto">
            <a:xfrm>
              <a:off x="1601124" y="1780737"/>
              <a:ext cx="2090098" cy="2088968"/>
            </a:xfrm>
            <a:prstGeom prst="ellipse">
              <a:avLst/>
            </a:prstGeom>
            <a:solidFill>
              <a:srgbClr val="1D4374"/>
            </a:solidFill>
            <a:ln w="190500" cap="sq" cmpd="sng">
              <a:solidFill>
                <a:schemeClr val="bg1">
                  <a:lumMod val="65000"/>
                </a:schemeClr>
              </a:solidFill>
              <a:round/>
              <a:headEnd/>
              <a:tailEnd/>
            </a:ln>
          </p:spPr>
          <p:txBody>
            <a:bodyPr lIns="115183" tIns="57592" rIns="115183" bIns="57592" anchor="ctr"/>
            <a:lstStyle/>
            <a:p>
              <a:pPr algn="ctr"/>
              <a:r>
                <a:rPr lang="zh-CN" altLang="en-US" sz="3528" b="1">
                  <a:solidFill>
                    <a:schemeClr val="bg1"/>
                  </a:solidFill>
                  <a:latin typeface="微软雅黑" pitchFamily="34" charset="-122"/>
                  <a:ea typeface="微软雅黑" pitchFamily="34" charset="-122"/>
                  <a:sym typeface="宋体" panose="02010600030101010101" pitchFamily="2" charset="-122"/>
                </a:rPr>
                <a:t>物资储备</a:t>
              </a:r>
              <a:endParaRPr lang="zh-CN" altLang="zh-CN" sz="3528" b="1" dirty="0">
                <a:solidFill>
                  <a:schemeClr val="bg1"/>
                </a:solidFill>
                <a:latin typeface="微软雅黑" pitchFamily="34" charset="-122"/>
                <a:ea typeface="微软雅黑" pitchFamily="34" charset="-122"/>
                <a:sym typeface="宋体" panose="02010600030101010101" pitchFamily="2" charset="-122"/>
              </a:endParaRPr>
            </a:p>
          </p:txBody>
        </p:sp>
        <p:sp>
          <p:nvSpPr>
            <p:cNvPr id="10" name="TextBox 32">
              <a:extLst>
                <a:ext uri="{FF2B5EF4-FFF2-40B4-BE49-F238E27FC236}">
                  <a16:creationId xmlns:a16="http://schemas.microsoft.com/office/drawing/2014/main" id="{21A4FE3D-A32E-433D-87C4-BB35E543073E}"/>
                </a:ext>
              </a:extLst>
            </p:cNvPr>
            <p:cNvSpPr txBox="1"/>
            <p:nvPr/>
          </p:nvSpPr>
          <p:spPr>
            <a:xfrm>
              <a:off x="4092209" y="2406106"/>
              <a:ext cx="7440221" cy="2056293"/>
            </a:xfrm>
            <a:prstGeom prst="rect">
              <a:avLst/>
            </a:prstGeom>
            <a:noFill/>
          </p:spPr>
          <p:txBody>
            <a:bodyPr wrap="square" lIns="115183" tIns="57592" rIns="115183" bIns="57592" rtlCol="0">
              <a:spAutoFit/>
            </a:bodyPr>
            <a:lstStyle/>
            <a:p>
              <a:pPr algn="just">
                <a:lnSpc>
                  <a:spcPct val="150000"/>
                </a:lnSpc>
              </a:pPr>
              <a:r>
                <a:rPr lang="zh-CN" altLang="en-US" sz="2200">
                  <a:latin typeface="微软雅黑" panose="020B0503020204020204" pitchFamily="34" charset="-122"/>
                  <a:ea typeface="微软雅黑" panose="020B0503020204020204" pitchFamily="34" charset="-122"/>
                </a:rPr>
                <a:t>建立政府主导、统一调度的应急物资储备体系，科学规划仓储分布，提升储备能力，实现多样化储备方式，确保应急物资快速保障。</a:t>
              </a:r>
            </a:p>
          </p:txBody>
        </p:sp>
        <p:sp>
          <p:nvSpPr>
            <p:cNvPr id="11" name="椭圆 64">
              <a:extLst>
                <a:ext uri="{FF2B5EF4-FFF2-40B4-BE49-F238E27FC236}">
                  <a16:creationId xmlns:a16="http://schemas.microsoft.com/office/drawing/2014/main" id="{88A201B4-B697-44C1-9E1A-FD3E4B783041}"/>
                </a:ext>
              </a:extLst>
            </p:cNvPr>
            <p:cNvSpPr>
              <a:spLocks noChangeArrowheads="1"/>
            </p:cNvSpPr>
            <p:nvPr/>
          </p:nvSpPr>
          <p:spPr bwMode="auto">
            <a:xfrm>
              <a:off x="11854109" y="4405395"/>
              <a:ext cx="2090098" cy="2088968"/>
            </a:xfrm>
            <a:prstGeom prst="ellipse">
              <a:avLst/>
            </a:prstGeom>
            <a:solidFill>
              <a:srgbClr val="1D4374"/>
            </a:solidFill>
            <a:ln w="190500" cap="sq" cmpd="sng">
              <a:solidFill>
                <a:schemeClr val="bg1">
                  <a:lumMod val="65000"/>
                </a:schemeClr>
              </a:solidFill>
              <a:round/>
              <a:headEnd/>
              <a:tailEnd/>
            </a:ln>
          </p:spPr>
          <p:txBody>
            <a:bodyPr lIns="115183" tIns="57592" rIns="115183" bIns="57592" anchor="ctr"/>
            <a:lstStyle/>
            <a:p>
              <a:pPr algn="ctr"/>
              <a:r>
                <a:rPr lang="zh-CN" altLang="en-US" sz="3528" b="1">
                  <a:solidFill>
                    <a:schemeClr val="bg1"/>
                  </a:solidFill>
                  <a:latin typeface="微软雅黑" pitchFamily="34" charset="-122"/>
                  <a:ea typeface="微软雅黑" pitchFamily="34" charset="-122"/>
                  <a:sym typeface="宋体" panose="02010600030101010101" pitchFamily="2" charset="-122"/>
                </a:rPr>
                <a:t>信息系统</a:t>
              </a:r>
              <a:endParaRPr lang="zh-CN" altLang="zh-CN" sz="3528" b="1" dirty="0">
                <a:solidFill>
                  <a:schemeClr val="bg1"/>
                </a:solidFill>
                <a:latin typeface="微软雅黑" pitchFamily="34" charset="-122"/>
                <a:ea typeface="微软雅黑" pitchFamily="34" charset="-122"/>
                <a:sym typeface="宋体" panose="02010600030101010101" pitchFamily="2" charset="-122"/>
              </a:endParaRPr>
            </a:p>
          </p:txBody>
        </p:sp>
        <p:sp>
          <p:nvSpPr>
            <p:cNvPr id="12" name="TextBox 61">
              <a:extLst>
                <a:ext uri="{FF2B5EF4-FFF2-40B4-BE49-F238E27FC236}">
                  <a16:creationId xmlns:a16="http://schemas.microsoft.com/office/drawing/2014/main" id="{FDECAE22-1A02-49B5-BCC3-A158E3163309}"/>
                </a:ext>
              </a:extLst>
            </p:cNvPr>
            <p:cNvSpPr txBox="1"/>
            <p:nvPr/>
          </p:nvSpPr>
          <p:spPr>
            <a:xfrm>
              <a:off x="4092209" y="5449882"/>
              <a:ext cx="7440221" cy="2056293"/>
            </a:xfrm>
            <a:prstGeom prst="rect">
              <a:avLst/>
            </a:prstGeom>
            <a:noFill/>
          </p:spPr>
          <p:txBody>
            <a:bodyPr wrap="square" lIns="115183" tIns="57592" rIns="115183" bIns="57592" rtlCol="0">
              <a:spAutoFit/>
            </a:bodyPr>
            <a:lstStyle/>
            <a:p>
              <a:pPr algn="just">
                <a:lnSpc>
                  <a:spcPct val="150000"/>
                </a:lnSpc>
              </a:pPr>
              <a:r>
                <a:rPr lang="zh-CN" altLang="en-US" sz="2200">
                  <a:latin typeface="微软雅黑" panose="020B0503020204020204" pitchFamily="34" charset="-122"/>
                  <a:ea typeface="微软雅黑" panose="020B0503020204020204" pitchFamily="34" charset="-122"/>
                </a:rPr>
                <a:t>加强应急避难场所信息化管理，实现应急避难场所的网络化管理，建立应急避难场所信息数据库。 </a:t>
              </a:r>
            </a:p>
          </p:txBody>
        </p:sp>
      </p:grpSp>
      <p:sp>
        <p:nvSpPr>
          <p:cNvPr id="13" name="文本框 12">
            <a:extLst>
              <a:ext uri="{FF2B5EF4-FFF2-40B4-BE49-F238E27FC236}">
                <a16:creationId xmlns:a16="http://schemas.microsoft.com/office/drawing/2014/main" id="{589CB75A-8EC6-4308-AE6A-35CE3E3AE702}"/>
              </a:ext>
            </a:extLst>
          </p:cNvPr>
          <p:cNvSpPr txBox="1"/>
          <p:nvPr/>
        </p:nvSpPr>
        <p:spPr>
          <a:xfrm>
            <a:off x="436880" y="941404"/>
            <a:ext cx="4584700" cy="451406"/>
          </a:xfrm>
          <a:prstGeom prst="rect">
            <a:avLst/>
          </a:prstGeom>
          <a:noFill/>
        </p:spPr>
        <p:txBody>
          <a:bodyPr wrap="square">
            <a:spAutoFit/>
          </a:bodyPr>
          <a:lstStyle/>
          <a:p>
            <a:pPr indent="356870" algn="just">
              <a:lnSpc>
                <a:spcPts val="2800"/>
              </a:lnSpc>
              <a:spcBef>
                <a:spcPts val="600"/>
              </a:spcBef>
              <a:spcAft>
                <a:spcPts val="600"/>
              </a:spcAft>
            </a:pPr>
            <a:r>
              <a:rPr lang="en-US"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物资储备与信息系统</a:t>
            </a:r>
            <a:endParaRPr lang="zh-CN"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131738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3C36F0FF-381D-4AEB-9543-121FAAA781D0}"/>
              </a:ext>
            </a:extLst>
          </p:cNvPr>
          <p:cNvSpPr/>
          <p:nvPr/>
        </p:nvSpPr>
        <p:spPr>
          <a:xfrm>
            <a:off x="284479" y="0"/>
            <a:ext cx="2824481"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10 </a:t>
            </a:r>
            <a:r>
              <a:rPr lang="zh-CN" altLang="en-US" sz="3600" b="1">
                <a:latin typeface="微软雅黑" panose="020B0503020204020204" pitchFamily="34" charset="-122"/>
                <a:ea typeface="微软雅黑" panose="020B0503020204020204" pitchFamily="34" charset="-122"/>
              </a:rPr>
              <a:t>实施保障</a:t>
            </a:r>
          </a:p>
        </p:txBody>
      </p:sp>
      <p:sp>
        <p:nvSpPr>
          <p:cNvPr id="8" name="文本框 7">
            <a:extLst>
              <a:ext uri="{FF2B5EF4-FFF2-40B4-BE49-F238E27FC236}">
                <a16:creationId xmlns:a16="http://schemas.microsoft.com/office/drawing/2014/main" id="{70271695-F600-4511-B5CF-671F8BE4C6C1}"/>
              </a:ext>
            </a:extLst>
          </p:cNvPr>
          <p:cNvSpPr txBox="1"/>
          <p:nvPr/>
        </p:nvSpPr>
        <p:spPr>
          <a:xfrm>
            <a:off x="1066800" y="987475"/>
            <a:ext cx="10607040" cy="400110"/>
          </a:xfrm>
          <a:prstGeom prst="rect">
            <a:avLst/>
          </a:prstGeom>
          <a:noFill/>
        </p:spPr>
        <p:txBody>
          <a:bodyPr wrap="square">
            <a:spAutoFit/>
          </a:bodyPr>
          <a:lstStyle/>
          <a:p>
            <a:r>
              <a:rPr lang="zh-CN" altLang="en-US" sz="2000">
                <a:latin typeface="微软雅黑" panose="020B0503020204020204" pitchFamily="34" charset="-122"/>
                <a:ea typeface="微软雅黑" panose="020B0503020204020204" pitchFamily="34" charset="-122"/>
              </a:rPr>
              <a:t>强化规划引领，健全体制机制，保障规划实施;加强协同联动、响应快速的城市应急管理能力。</a:t>
            </a:r>
          </a:p>
        </p:txBody>
      </p:sp>
      <p:grpSp>
        <p:nvGrpSpPr>
          <p:cNvPr id="16" name="组合 15">
            <a:extLst>
              <a:ext uri="{FF2B5EF4-FFF2-40B4-BE49-F238E27FC236}">
                <a16:creationId xmlns:a16="http://schemas.microsoft.com/office/drawing/2014/main" id="{0DA36647-E2DE-44F6-964D-C6B5B0709684}"/>
              </a:ext>
            </a:extLst>
          </p:cNvPr>
          <p:cNvGrpSpPr/>
          <p:nvPr/>
        </p:nvGrpSpPr>
        <p:grpSpPr>
          <a:xfrm>
            <a:off x="2048510" y="1699152"/>
            <a:ext cx="3002400" cy="1729848"/>
            <a:chOff x="1066800" y="1699152"/>
            <a:chExt cx="3157182" cy="1729848"/>
          </a:xfrm>
        </p:grpSpPr>
        <p:grpSp>
          <p:nvGrpSpPr>
            <p:cNvPr id="3" name="组合 2">
              <a:extLst>
                <a:ext uri="{FF2B5EF4-FFF2-40B4-BE49-F238E27FC236}">
                  <a16:creationId xmlns:a16="http://schemas.microsoft.com/office/drawing/2014/main" id="{90DD51F8-AC5C-4869-941D-9038759DB8B5}"/>
                </a:ext>
              </a:extLst>
            </p:cNvPr>
            <p:cNvGrpSpPr/>
            <p:nvPr/>
          </p:nvGrpSpPr>
          <p:grpSpPr>
            <a:xfrm>
              <a:off x="1066800" y="1715803"/>
              <a:ext cx="3157182" cy="1713197"/>
              <a:chOff x="4960658" y="4207669"/>
              <a:chExt cx="1858462" cy="1713197"/>
            </a:xfrm>
          </p:grpSpPr>
          <p:sp>
            <p:nvSpPr>
              <p:cNvPr id="9" name="矩形 8">
                <a:extLst>
                  <a:ext uri="{FF2B5EF4-FFF2-40B4-BE49-F238E27FC236}">
                    <a16:creationId xmlns:a16="http://schemas.microsoft.com/office/drawing/2014/main" id="{EC1CD261-B3E1-4CB4-BDB0-62C8524523CB}"/>
                  </a:ext>
                </a:extLst>
              </p:cNvPr>
              <p:cNvSpPr/>
              <p:nvPr/>
            </p:nvSpPr>
            <p:spPr>
              <a:xfrm>
                <a:off x="4960658" y="4207669"/>
                <a:ext cx="1858462" cy="369332"/>
              </a:xfrm>
              <a:prstGeom prst="rect">
                <a:avLst/>
              </a:prstGeom>
              <a:solidFill>
                <a:srgbClr val="BF9100"/>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sp>
            <p:nvSpPr>
              <p:cNvPr id="10" name="矩形 9">
                <a:extLst>
                  <a:ext uri="{FF2B5EF4-FFF2-40B4-BE49-F238E27FC236}">
                    <a16:creationId xmlns:a16="http://schemas.microsoft.com/office/drawing/2014/main" id="{75B44BCF-ED12-466C-8908-A8E275DC547C}"/>
                  </a:ext>
                </a:extLst>
              </p:cNvPr>
              <p:cNvSpPr/>
              <p:nvPr/>
            </p:nvSpPr>
            <p:spPr>
              <a:xfrm>
                <a:off x="4960658" y="4577004"/>
                <a:ext cx="1858462" cy="111988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2286" b="1" dirty="0">
                  <a:solidFill>
                    <a:srgbClr val="113E6A"/>
                  </a:solidFill>
                  <a:latin typeface="微软雅黑" panose="020B0503020204020204" pitchFamily="34" charset="-122"/>
                  <a:ea typeface="微软雅黑" panose="020B0503020204020204" pitchFamily="34" charset="-122"/>
                </a:endParaRPr>
              </a:p>
            </p:txBody>
          </p:sp>
          <p:sp>
            <p:nvSpPr>
              <p:cNvPr id="11" name="等腰三角形 10">
                <a:extLst>
                  <a:ext uri="{FF2B5EF4-FFF2-40B4-BE49-F238E27FC236}">
                    <a16:creationId xmlns:a16="http://schemas.microsoft.com/office/drawing/2014/main" id="{8984F7F6-426A-43ED-8BD6-B9D0E8900204}"/>
                  </a:ext>
                </a:extLst>
              </p:cNvPr>
              <p:cNvSpPr/>
              <p:nvPr/>
            </p:nvSpPr>
            <p:spPr>
              <a:xfrm flipV="1">
                <a:off x="5760542" y="5696888"/>
                <a:ext cx="258698" cy="223978"/>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grpSp>
        <p:sp>
          <p:nvSpPr>
            <p:cNvPr id="14" name="文本框 13">
              <a:extLst>
                <a:ext uri="{FF2B5EF4-FFF2-40B4-BE49-F238E27FC236}">
                  <a16:creationId xmlns:a16="http://schemas.microsoft.com/office/drawing/2014/main" id="{91A66C20-1A35-42C6-B381-DE2015F1D7F8}"/>
                </a:ext>
              </a:extLst>
            </p:cNvPr>
            <p:cNvSpPr txBox="1"/>
            <p:nvPr/>
          </p:nvSpPr>
          <p:spPr>
            <a:xfrm>
              <a:off x="1860561" y="1699152"/>
              <a:ext cx="1569660" cy="369332"/>
            </a:xfrm>
            <a:prstGeom prst="rect">
              <a:avLst/>
            </a:prstGeom>
            <a:noFill/>
          </p:spPr>
          <p:txBody>
            <a:bodyPr wrap="none" rtlCol="0">
              <a:spAutoFit/>
            </a:bodyPr>
            <a:lstStyle/>
            <a:p>
              <a:r>
                <a:rPr lang="zh-CN" altLang="en-US" b="1">
                  <a:solidFill>
                    <a:schemeClr val="bg1"/>
                  </a:solidFill>
                  <a:latin typeface="微软雅黑" panose="020B0503020204020204" pitchFamily="34" charset="-122"/>
                  <a:ea typeface="微软雅黑" panose="020B0503020204020204" pitchFamily="34" charset="-122"/>
                </a:rPr>
                <a:t>紧急避难场所</a:t>
              </a:r>
            </a:p>
          </p:txBody>
        </p:sp>
        <p:sp>
          <p:nvSpPr>
            <p:cNvPr id="15" name="文本框 14">
              <a:extLst>
                <a:ext uri="{FF2B5EF4-FFF2-40B4-BE49-F238E27FC236}">
                  <a16:creationId xmlns:a16="http://schemas.microsoft.com/office/drawing/2014/main" id="{BB9732B6-461D-4117-B580-CFADEA41CA29}"/>
                </a:ext>
              </a:extLst>
            </p:cNvPr>
            <p:cNvSpPr txBox="1"/>
            <p:nvPr/>
          </p:nvSpPr>
          <p:spPr>
            <a:xfrm>
              <a:off x="1066800" y="2163870"/>
              <a:ext cx="3157182" cy="954107"/>
            </a:xfrm>
            <a:prstGeom prst="rect">
              <a:avLst/>
            </a:prstGeom>
            <a:noFill/>
          </p:spPr>
          <p:txBody>
            <a:bodyPr wrap="square" rtlCol="0">
              <a:spAutoFit/>
            </a:bodyPr>
            <a:lstStyle/>
            <a:p>
              <a:pPr algn="just"/>
              <a:r>
                <a:rPr lang="zh-CN" altLang="en-US" sz="1400" b="1">
                  <a:solidFill>
                    <a:schemeClr val="bg1"/>
                  </a:solidFill>
                  <a:latin typeface="微软雅黑" panose="020B0503020204020204" pitchFamily="34" charset="-122"/>
                  <a:ea typeface="微软雅黑" panose="020B0503020204020204" pitchFamily="34" charset="-122"/>
                </a:rPr>
                <a:t>用于向避难人员提供紧急避险或临时避难安置，是避难人员集合并转移到其他类型应急避难场所的过渡性场所。</a:t>
              </a:r>
            </a:p>
          </p:txBody>
        </p:sp>
      </p:grpSp>
      <p:grpSp>
        <p:nvGrpSpPr>
          <p:cNvPr id="17" name="组合 16">
            <a:extLst>
              <a:ext uri="{FF2B5EF4-FFF2-40B4-BE49-F238E27FC236}">
                <a16:creationId xmlns:a16="http://schemas.microsoft.com/office/drawing/2014/main" id="{5745E8B6-D036-4C81-B928-5B7E4DCC6C17}"/>
              </a:ext>
            </a:extLst>
          </p:cNvPr>
          <p:cNvGrpSpPr/>
          <p:nvPr/>
        </p:nvGrpSpPr>
        <p:grpSpPr>
          <a:xfrm>
            <a:off x="5142865" y="1699152"/>
            <a:ext cx="3002400" cy="1729848"/>
            <a:chOff x="1066800" y="1699152"/>
            <a:chExt cx="3157182" cy="1729848"/>
          </a:xfrm>
        </p:grpSpPr>
        <p:grpSp>
          <p:nvGrpSpPr>
            <p:cNvPr id="18" name="组合 17">
              <a:extLst>
                <a:ext uri="{FF2B5EF4-FFF2-40B4-BE49-F238E27FC236}">
                  <a16:creationId xmlns:a16="http://schemas.microsoft.com/office/drawing/2014/main" id="{972FC469-B8E6-46A9-B265-1229564DF473}"/>
                </a:ext>
              </a:extLst>
            </p:cNvPr>
            <p:cNvGrpSpPr/>
            <p:nvPr/>
          </p:nvGrpSpPr>
          <p:grpSpPr>
            <a:xfrm>
              <a:off x="1066800" y="1715803"/>
              <a:ext cx="3157182" cy="1713197"/>
              <a:chOff x="4960658" y="4207669"/>
              <a:chExt cx="1858462" cy="1713197"/>
            </a:xfrm>
          </p:grpSpPr>
          <p:sp>
            <p:nvSpPr>
              <p:cNvPr id="21" name="矩形 20">
                <a:extLst>
                  <a:ext uri="{FF2B5EF4-FFF2-40B4-BE49-F238E27FC236}">
                    <a16:creationId xmlns:a16="http://schemas.microsoft.com/office/drawing/2014/main" id="{A21097ED-831C-48C9-98EC-4F1B315CB950}"/>
                  </a:ext>
                </a:extLst>
              </p:cNvPr>
              <p:cNvSpPr/>
              <p:nvPr/>
            </p:nvSpPr>
            <p:spPr>
              <a:xfrm>
                <a:off x="4960658" y="4207669"/>
                <a:ext cx="1858462" cy="369332"/>
              </a:xfrm>
              <a:prstGeom prst="rect">
                <a:avLst/>
              </a:prstGeom>
              <a:solidFill>
                <a:srgbClr val="C55B11"/>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D57A9DA8-E0A9-4092-9444-95394A44348D}"/>
                  </a:ext>
                </a:extLst>
              </p:cNvPr>
              <p:cNvSpPr/>
              <p:nvPr/>
            </p:nvSpPr>
            <p:spPr>
              <a:xfrm>
                <a:off x="4960658" y="4577004"/>
                <a:ext cx="1858462" cy="1119888"/>
              </a:xfrm>
              <a:prstGeom prst="rect">
                <a:avLst/>
              </a:prstGeom>
              <a:solidFill>
                <a:srgbClr val="F4B184"/>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2286" b="1" dirty="0">
                  <a:solidFill>
                    <a:srgbClr val="113E6A"/>
                  </a:solidFill>
                  <a:latin typeface="微软雅黑" panose="020B0503020204020204" pitchFamily="34" charset="-122"/>
                  <a:ea typeface="微软雅黑" panose="020B0503020204020204" pitchFamily="34" charset="-122"/>
                </a:endParaRPr>
              </a:p>
            </p:txBody>
          </p:sp>
          <p:sp>
            <p:nvSpPr>
              <p:cNvPr id="23" name="等腰三角形 22">
                <a:extLst>
                  <a:ext uri="{FF2B5EF4-FFF2-40B4-BE49-F238E27FC236}">
                    <a16:creationId xmlns:a16="http://schemas.microsoft.com/office/drawing/2014/main" id="{E46D9BA6-E364-492C-8468-EE0A1BC9EE26}"/>
                  </a:ext>
                </a:extLst>
              </p:cNvPr>
              <p:cNvSpPr/>
              <p:nvPr/>
            </p:nvSpPr>
            <p:spPr>
              <a:xfrm flipV="1">
                <a:off x="5760542" y="5696888"/>
                <a:ext cx="258698" cy="223978"/>
              </a:xfrm>
              <a:prstGeom prst="triangle">
                <a:avLst/>
              </a:prstGeom>
              <a:solidFill>
                <a:srgbClr val="F4B184"/>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grpSp>
        <p:sp>
          <p:nvSpPr>
            <p:cNvPr id="19" name="文本框 18">
              <a:extLst>
                <a:ext uri="{FF2B5EF4-FFF2-40B4-BE49-F238E27FC236}">
                  <a16:creationId xmlns:a16="http://schemas.microsoft.com/office/drawing/2014/main" id="{67C14D42-13A9-4E69-9A58-D192B6BC7D90}"/>
                </a:ext>
              </a:extLst>
            </p:cNvPr>
            <p:cNvSpPr txBox="1"/>
            <p:nvPr/>
          </p:nvSpPr>
          <p:spPr>
            <a:xfrm>
              <a:off x="1860561" y="1699152"/>
              <a:ext cx="1569660" cy="369332"/>
            </a:xfrm>
            <a:prstGeom prst="rect">
              <a:avLst/>
            </a:prstGeom>
            <a:noFill/>
          </p:spPr>
          <p:txBody>
            <a:bodyPr wrap="none" rtlCol="0">
              <a:spAutoFit/>
            </a:bodyPr>
            <a:lstStyle/>
            <a:p>
              <a:r>
                <a:rPr lang="zh-CN" altLang="en-US" b="1">
                  <a:solidFill>
                    <a:schemeClr val="bg1"/>
                  </a:solidFill>
                  <a:latin typeface="微软雅黑" panose="020B0503020204020204" pitchFamily="34" charset="-122"/>
                  <a:ea typeface="微软雅黑" panose="020B0503020204020204" pitchFamily="34" charset="-122"/>
                </a:rPr>
                <a:t>短期避难场所</a:t>
              </a:r>
            </a:p>
          </p:txBody>
        </p:sp>
        <p:sp>
          <p:nvSpPr>
            <p:cNvPr id="20" name="文本框 19">
              <a:extLst>
                <a:ext uri="{FF2B5EF4-FFF2-40B4-BE49-F238E27FC236}">
                  <a16:creationId xmlns:a16="http://schemas.microsoft.com/office/drawing/2014/main" id="{53B1E5FF-E719-438D-80CF-67C5E0206A6F}"/>
                </a:ext>
              </a:extLst>
            </p:cNvPr>
            <p:cNvSpPr txBox="1"/>
            <p:nvPr/>
          </p:nvSpPr>
          <p:spPr>
            <a:xfrm>
              <a:off x="1066800" y="2169170"/>
              <a:ext cx="3157182" cy="738664"/>
            </a:xfrm>
            <a:prstGeom prst="rect">
              <a:avLst/>
            </a:prstGeom>
            <a:noFill/>
          </p:spPr>
          <p:txBody>
            <a:bodyPr wrap="square" rtlCol="0">
              <a:spAutoFit/>
            </a:bodyPr>
            <a:lstStyle/>
            <a:p>
              <a:pPr algn="just"/>
              <a:r>
                <a:rPr lang="zh-CN" altLang="en-US" sz="1400" b="1">
                  <a:solidFill>
                    <a:schemeClr val="bg1"/>
                  </a:solidFill>
                  <a:latin typeface="微软雅黑" panose="020B0503020204020204" pitchFamily="34" charset="-122"/>
                  <a:ea typeface="微软雅黑" panose="020B0503020204020204" pitchFamily="34" charset="-122"/>
                </a:rPr>
                <a:t>短期应急避难场所用于向避难人员提供具备避难宿住功能的紧急避险和短时间避难安置及集中救助。</a:t>
              </a:r>
            </a:p>
          </p:txBody>
        </p:sp>
      </p:grpSp>
      <p:grpSp>
        <p:nvGrpSpPr>
          <p:cNvPr id="24" name="组合 23">
            <a:extLst>
              <a:ext uri="{FF2B5EF4-FFF2-40B4-BE49-F238E27FC236}">
                <a16:creationId xmlns:a16="http://schemas.microsoft.com/office/drawing/2014/main" id="{88CDAE83-CC4F-448A-A4EE-6AFCE73651CF}"/>
              </a:ext>
            </a:extLst>
          </p:cNvPr>
          <p:cNvGrpSpPr/>
          <p:nvPr/>
        </p:nvGrpSpPr>
        <p:grpSpPr>
          <a:xfrm>
            <a:off x="8237220" y="1699152"/>
            <a:ext cx="3002400" cy="1729848"/>
            <a:chOff x="1066800" y="1699152"/>
            <a:chExt cx="3157182" cy="1729848"/>
          </a:xfrm>
        </p:grpSpPr>
        <p:grpSp>
          <p:nvGrpSpPr>
            <p:cNvPr id="25" name="组合 24">
              <a:extLst>
                <a:ext uri="{FF2B5EF4-FFF2-40B4-BE49-F238E27FC236}">
                  <a16:creationId xmlns:a16="http://schemas.microsoft.com/office/drawing/2014/main" id="{7F71E16A-F90F-44BF-8B21-043F4222FAB2}"/>
                </a:ext>
              </a:extLst>
            </p:cNvPr>
            <p:cNvGrpSpPr/>
            <p:nvPr/>
          </p:nvGrpSpPr>
          <p:grpSpPr>
            <a:xfrm>
              <a:off x="1066800" y="1715803"/>
              <a:ext cx="3157182" cy="1713197"/>
              <a:chOff x="4960658" y="4207669"/>
              <a:chExt cx="1858462" cy="1713197"/>
            </a:xfrm>
          </p:grpSpPr>
          <p:sp>
            <p:nvSpPr>
              <p:cNvPr id="28" name="矩形 27">
                <a:extLst>
                  <a:ext uri="{FF2B5EF4-FFF2-40B4-BE49-F238E27FC236}">
                    <a16:creationId xmlns:a16="http://schemas.microsoft.com/office/drawing/2014/main" id="{571B7679-6DE0-4A2F-A7D1-B41039079D7C}"/>
                  </a:ext>
                </a:extLst>
              </p:cNvPr>
              <p:cNvSpPr/>
              <p:nvPr/>
            </p:nvSpPr>
            <p:spPr>
              <a:xfrm>
                <a:off x="4960658" y="4207669"/>
                <a:ext cx="1858462" cy="369332"/>
              </a:xfrm>
              <a:prstGeom prst="rect">
                <a:avLst/>
              </a:prstGeom>
              <a:solidFill>
                <a:srgbClr val="538234"/>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sp>
            <p:nvSpPr>
              <p:cNvPr id="29" name="矩形 28">
                <a:extLst>
                  <a:ext uri="{FF2B5EF4-FFF2-40B4-BE49-F238E27FC236}">
                    <a16:creationId xmlns:a16="http://schemas.microsoft.com/office/drawing/2014/main" id="{ED1E2553-B497-4098-B2D2-75729A3E3260}"/>
                  </a:ext>
                </a:extLst>
              </p:cNvPr>
              <p:cNvSpPr/>
              <p:nvPr/>
            </p:nvSpPr>
            <p:spPr>
              <a:xfrm>
                <a:off x="4960658" y="4577004"/>
                <a:ext cx="1858462" cy="1119888"/>
              </a:xfrm>
              <a:prstGeom prst="rect">
                <a:avLst/>
              </a:prstGeom>
              <a:solidFill>
                <a:srgbClr val="A8D18D"/>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2286" b="1" dirty="0">
                  <a:solidFill>
                    <a:srgbClr val="113E6A"/>
                  </a:solidFill>
                  <a:latin typeface="微软雅黑" panose="020B0503020204020204" pitchFamily="34" charset="-122"/>
                  <a:ea typeface="微软雅黑" panose="020B0503020204020204" pitchFamily="34" charset="-122"/>
                </a:endParaRPr>
              </a:p>
            </p:txBody>
          </p:sp>
          <p:sp>
            <p:nvSpPr>
              <p:cNvPr id="30" name="等腰三角形 29">
                <a:extLst>
                  <a:ext uri="{FF2B5EF4-FFF2-40B4-BE49-F238E27FC236}">
                    <a16:creationId xmlns:a16="http://schemas.microsoft.com/office/drawing/2014/main" id="{3FF45B9D-573A-402E-8AF0-D14BE43486A5}"/>
                  </a:ext>
                </a:extLst>
              </p:cNvPr>
              <p:cNvSpPr/>
              <p:nvPr/>
            </p:nvSpPr>
            <p:spPr>
              <a:xfrm flipV="1">
                <a:off x="5760542" y="5696888"/>
                <a:ext cx="258698" cy="223978"/>
              </a:xfrm>
              <a:prstGeom prst="triangle">
                <a:avLst/>
              </a:prstGeom>
              <a:solidFill>
                <a:srgbClr val="A8D18D"/>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grpSp>
        <p:sp>
          <p:nvSpPr>
            <p:cNvPr id="26" name="文本框 25">
              <a:extLst>
                <a:ext uri="{FF2B5EF4-FFF2-40B4-BE49-F238E27FC236}">
                  <a16:creationId xmlns:a16="http://schemas.microsoft.com/office/drawing/2014/main" id="{507E131A-C4CD-45EE-927C-09C944818493}"/>
                </a:ext>
              </a:extLst>
            </p:cNvPr>
            <p:cNvSpPr txBox="1"/>
            <p:nvPr/>
          </p:nvSpPr>
          <p:spPr>
            <a:xfrm>
              <a:off x="1860561" y="1699152"/>
              <a:ext cx="1569660" cy="369332"/>
            </a:xfrm>
            <a:prstGeom prst="rect">
              <a:avLst/>
            </a:prstGeom>
            <a:noFill/>
          </p:spPr>
          <p:txBody>
            <a:bodyPr wrap="none" rtlCol="0">
              <a:spAutoFit/>
            </a:bodyPr>
            <a:lstStyle/>
            <a:p>
              <a:r>
                <a:rPr lang="zh-CN" altLang="en-US" b="1">
                  <a:solidFill>
                    <a:schemeClr val="bg1"/>
                  </a:solidFill>
                  <a:latin typeface="微软雅黑" panose="020B0503020204020204" pitchFamily="34" charset="-122"/>
                  <a:ea typeface="微软雅黑" panose="020B0503020204020204" pitchFamily="34" charset="-122"/>
                </a:rPr>
                <a:t>长期避难场所</a:t>
              </a:r>
            </a:p>
          </p:txBody>
        </p:sp>
        <p:sp>
          <p:nvSpPr>
            <p:cNvPr id="27" name="文本框 26">
              <a:extLst>
                <a:ext uri="{FF2B5EF4-FFF2-40B4-BE49-F238E27FC236}">
                  <a16:creationId xmlns:a16="http://schemas.microsoft.com/office/drawing/2014/main" id="{7F13267C-D07A-494F-AF42-E362B9D8BDB6}"/>
                </a:ext>
              </a:extLst>
            </p:cNvPr>
            <p:cNvSpPr txBox="1"/>
            <p:nvPr/>
          </p:nvSpPr>
          <p:spPr>
            <a:xfrm>
              <a:off x="1066800" y="2184190"/>
              <a:ext cx="3157182" cy="738664"/>
            </a:xfrm>
            <a:prstGeom prst="rect">
              <a:avLst/>
            </a:prstGeom>
            <a:noFill/>
          </p:spPr>
          <p:txBody>
            <a:bodyPr wrap="square" rtlCol="0">
              <a:spAutoFit/>
            </a:bodyPr>
            <a:lstStyle/>
            <a:p>
              <a:pPr algn="just"/>
              <a:r>
                <a:rPr lang="zh-CN" altLang="en-US" sz="1400" b="1">
                  <a:solidFill>
                    <a:schemeClr val="bg1"/>
                  </a:solidFill>
                  <a:latin typeface="微软雅黑" panose="020B0503020204020204" pitchFamily="34" charset="-122"/>
                  <a:ea typeface="微软雅黑" panose="020B0503020204020204" pitchFamily="34" charset="-122"/>
                </a:rPr>
                <a:t>长期应急避难场所用于向避难人员提供规模较大、功能较全的紧急避险和长时间避难安置及集中救助。</a:t>
              </a:r>
            </a:p>
          </p:txBody>
        </p:sp>
      </p:grpSp>
      <p:sp>
        <p:nvSpPr>
          <p:cNvPr id="32" name="矩形: 圆角 31">
            <a:extLst>
              <a:ext uri="{FF2B5EF4-FFF2-40B4-BE49-F238E27FC236}">
                <a16:creationId xmlns:a16="http://schemas.microsoft.com/office/drawing/2014/main" id="{D641202A-C0C6-42F0-B18C-2A21FF7F8750}"/>
              </a:ext>
            </a:extLst>
          </p:cNvPr>
          <p:cNvSpPr/>
          <p:nvPr/>
        </p:nvSpPr>
        <p:spPr>
          <a:xfrm>
            <a:off x="1066800" y="3429000"/>
            <a:ext cx="10411422" cy="1119888"/>
          </a:xfrm>
          <a:prstGeom prst="roundRect">
            <a:avLst/>
          </a:prstGeom>
          <a:solidFill>
            <a:srgbClr val="FFF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33" name="组合 32">
            <a:extLst>
              <a:ext uri="{FF2B5EF4-FFF2-40B4-BE49-F238E27FC236}">
                <a16:creationId xmlns:a16="http://schemas.microsoft.com/office/drawing/2014/main" id="{AB112A95-3309-43B8-BC07-2F67E45A90D7}"/>
              </a:ext>
            </a:extLst>
          </p:cNvPr>
          <p:cNvGrpSpPr/>
          <p:nvPr/>
        </p:nvGrpSpPr>
        <p:grpSpPr>
          <a:xfrm>
            <a:off x="2048510" y="3582008"/>
            <a:ext cx="3002400" cy="782563"/>
            <a:chOff x="1066800" y="1699152"/>
            <a:chExt cx="3157182" cy="782563"/>
          </a:xfrm>
        </p:grpSpPr>
        <p:grpSp>
          <p:nvGrpSpPr>
            <p:cNvPr id="34" name="组合 33">
              <a:extLst>
                <a:ext uri="{FF2B5EF4-FFF2-40B4-BE49-F238E27FC236}">
                  <a16:creationId xmlns:a16="http://schemas.microsoft.com/office/drawing/2014/main" id="{3C1F7954-7144-461C-974A-451207D89B4A}"/>
                </a:ext>
              </a:extLst>
            </p:cNvPr>
            <p:cNvGrpSpPr/>
            <p:nvPr/>
          </p:nvGrpSpPr>
          <p:grpSpPr>
            <a:xfrm>
              <a:off x="1066800" y="1715803"/>
              <a:ext cx="3157182" cy="765912"/>
              <a:chOff x="4960658" y="4207669"/>
              <a:chExt cx="1858462" cy="765912"/>
            </a:xfrm>
          </p:grpSpPr>
          <p:sp>
            <p:nvSpPr>
              <p:cNvPr id="37" name="矩形 36">
                <a:extLst>
                  <a:ext uri="{FF2B5EF4-FFF2-40B4-BE49-F238E27FC236}">
                    <a16:creationId xmlns:a16="http://schemas.microsoft.com/office/drawing/2014/main" id="{02B1B7BA-234D-4BC4-BC5B-A09074D885A6}"/>
                  </a:ext>
                </a:extLst>
              </p:cNvPr>
              <p:cNvSpPr/>
              <p:nvPr/>
            </p:nvSpPr>
            <p:spPr>
              <a:xfrm>
                <a:off x="4960658" y="4207669"/>
                <a:ext cx="1858462" cy="3693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sp>
            <p:nvSpPr>
              <p:cNvPr id="38" name="矩形 37">
                <a:extLst>
                  <a:ext uri="{FF2B5EF4-FFF2-40B4-BE49-F238E27FC236}">
                    <a16:creationId xmlns:a16="http://schemas.microsoft.com/office/drawing/2014/main" id="{9DE5E815-DE12-4FF5-9E45-BFE02804C8EF}"/>
                  </a:ext>
                </a:extLst>
              </p:cNvPr>
              <p:cNvSpPr/>
              <p:nvPr/>
            </p:nvSpPr>
            <p:spPr>
              <a:xfrm>
                <a:off x="4960658" y="4577004"/>
                <a:ext cx="1858462" cy="39657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2286" b="1" dirty="0">
                  <a:solidFill>
                    <a:srgbClr val="113E6A"/>
                  </a:solidFill>
                  <a:latin typeface="微软雅黑" panose="020B0503020204020204" pitchFamily="34" charset="-122"/>
                  <a:ea typeface="微软雅黑" panose="020B0503020204020204" pitchFamily="34" charset="-122"/>
                </a:endParaRPr>
              </a:p>
            </p:txBody>
          </p:sp>
        </p:grpSp>
        <p:sp>
          <p:nvSpPr>
            <p:cNvPr id="35" name="文本框 34">
              <a:extLst>
                <a:ext uri="{FF2B5EF4-FFF2-40B4-BE49-F238E27FC236}">
                  <a16:creationId xmlns:a16="http://schemas.microsoft.com/office/drawing/2014/main" id="{C8088AD3-D194-44EE-9737-E81C8B8DF027}"/>
                </a:ext>
              </a:extLst>
            </p:cNvPr>
            <p:cNvSpPr txBox="1"/>
            <p:nvPr/>
          </p:nvSpPr>
          <p:spPr>
            <a:xfrm>
              <a:off x="1066800" y="1699152"/>
              <a:ext cx="3157182" cy="369332"/>
            </a:xfrm>
            <a:prstGeom prst="rect">
              <a:avLst/>
            </a:prstGeom>
            <a:noFill/>
          </p:spPr>
          <p:txBody>
            <a:bodyPr wrap="square" rtlCol="0">
              <a:spAutoFit/>
            </a:bodyPr>
            <a:lstStyle/>
            <a:p>
              <a:pPr algn="ctr"/>
              <a:r>
                <a:rPr lang="zh-CN" altLang="en-US" b="1">
                  <a:solidFill>
                    <a:schemeClr val="bg1"/>
                  </a:solidFill>
                  <a:latin typeface="微软雅黑" panose="020B0503020204020204" pitchFamily="34" charset="-122"/>
                  <a:ea typeface="微软雅黑" panose="020B0503020204020204" pitchFamily="34" charset="-122"/>
                </a:rPr>
                <a:t>村级</a:t>
              </a:r>
              <a:r>
                <a:rPr lang="en-US" altLang="zh-CN" b="1">
                  <a:solidFill>
                    <a:schemeClr val="bg1"/>
                  </a:solidFill>
                  <a:latin typeface="微软雅黑" panose="020B0503020204020204" pitchFamily="34" charset="-122"/>
                  <a:ea typeface="微软雅黑" panose="020B0503020204020204" pitchFamily="34" charset="-122"/>
                </a:rPr>
                <a:t>/</a:t>
              </a:r>
              <a:r>
                <a:rPr lang="zh-CN" altLang="en-US" b="1">
                  <a:solidFill>
                    <a:schemeClr val="bg1"/>
                  </a:solidFill>
                  <a:latin typeface="微软雅黑" panose="020B0503020204020204" pitchFamily="34" charset="-122"/>
                  <a:ea typeface="微软雅黑" panose="020B0503020204020204" pitchFamily="34" charset="-122"/>
                </a:rPr>
                <a:t>社区级</a:t>
              </a:r>
            </a:p>
          </p:txBody>
        </p:sp>
        <p:sp>
          <p:nvSpPr>
            <p:cNvPr id="36" name="文本框 35">
              <a:extLst>
                <a:ext uri="{FF2B5EF4-FFF2-40B4-BE49-F238E27FC236}">
                  <a16:creationId xmlns:a16="http://schemas.microsoft.com/office/drawing/2014/main" id="{80900DD7-0005-4EB7-9DD3-3B0AEFE09758}"/>
                </a:ext>
              </a:extLst>
            </p:cNvPr>
            <p:cNvSpPr txBox="1"/>
            <p:nvPr/>
          </p:nvSpPr>
          <p:spPr>
            <a:xfrm>
              <a:off x="1066800" y="2108210"/>
              <a:ext cx="3157182" cy="338554"/>
            </a:xfrm>
            <a:prstGeom prst="rect">
              <a:avLst/>
            </a:prstGeom>
            <a:noFill/>
          </p:spPr>
          <p:txBody>
            <a:bodyPr wrap="square" rtlCol="0">
              <a:spAutoFit/>
            </a:bodyPr>
            <a:lstStyle/>
            <a:p>
              <a:pPr algn="ctr"/>
              <a:r>
                <a:rPr lang="zh-CN" altLang="en-US" sz="1600" b="1">
                  <a:solidFill>
                    <a:schemeClr val="bg1"/>
                  </a:solidFill>
                  <a:latin typeface="微软雅黑" panose="020B0503020204020204" pitchFamily="34" charset="-122"/>
                  <a:ea typeface="微软雅黑" panose="020B0503020204020204" pitchFamily="34" charset="-122"/>
                </a:rPr>
                <a:t>乡镇街道办事处及相关部门</a:t>
              </a:r>
            </a:p>
          </p:txBody>
        </p:sp>
      </p:grpSp>
      <p:grpSp>
        <p:nvGrpSpPr>
          <p:cNvPr id="40" name="组合 39">
            <a:extLst>
              <a:ext uri="{FF2B5EF4-FFF2-40B4-BE49-F238E27FC236}">
                <a16:creationId xmlns:a16="http://schemas.microsoft.com/office/drawing/2014/main" id="{4B5E6C50-E227-4572-ABC0-B8DAD10B19CE}"/>
              </a:ext>
            </a:extLst>
          </p:cNvPr>
          <p:cNvGrpSpPr/>
          <p:nvPr/>
        </p:nvGrpSpPr>
        <p:grpSpPr>
          <a:xfrm>
            <a:off x="5142865" y="3582008"/>
            <a:ext cx="3002400" cy="782563"/>
            <a:chOff x="1066800" y="1699152"/>
            <a:chExt cx="3157182" cy="782563"/>
          </a:xfrm>
        </p:grpSpPr>
        <p:grpSp>
          <p:nvGrpSpPr>
            <p:cNvPr id="41" name="组合 40">
              <a:extLst>
                <a:ext uri="{FF2B5EF4-FFF2-40B4-BE49-F238E27FC236}">
                  <a16:creationId xmlns:a16="http://schemas.microsoft.com/office/drawing/2014/main" id="{7404AFE3-194A-4552-B50C-AEFBB253262B}"/>
                </a:ext>
              </a:extLst>
            </p:cNvPr>
            <p:cNvGrpSpPr/>
            <p:nvPr/>
          </p:nvGrpSpPr>
          <p:grpSpPr>
            <a:xfrm>
              <a:off x="1066800" y="1715803"/>
              <a:ext cx="3157182" cy="765912"/>
              <a:chOff x="4960658" y="4207669"/>
              <a:chExt cx="1858462" cy="765912"/>
            </a:xfrm>
          </p:grpSpPr>
          <p:sp>
            <p:nvSpPr>
              <p:cNvPr id="44" name="矩形 43">
                <a:extLst>
                  <a:ext uri="{FF2B5EF4-FFF2-40B4-BE49-F238E27FC236}">
                    <a16:creationId xmlns:a16="http://schemas.microsoft.com/office/drawing/2014/main" id="{A2BD71F8-CF56-40B5-85D9-06860D861F9E}"/>
                  </a:ext>
                </a:extLst>
              </p:cNvPr>
              <p:cNvSpPr/>
              <p:nvPr/>
            </p:nvSpPr>
            <p:spPr>
              <a:xfrm>
                <a:off x="4960658" y="4207669"/>
                <a:ext cx="1858462" cy="3693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sp>
            <p:nvSpPr>
              <p:cNvPr id="45" name="矩形 44">
                <a:extLst>
                  <a:ext uri="{FF2B5EF4-FFF2-40B4-BE49-F238E27FC236}">
                    <a16:creationId xmlns:a16="http://schemas.microsoft.com/office/drawing/2014/main" id="{6481ACDF-B576-48C2-AF2B-963E28A5114A}"/>
                  </a:ext>
                </a:extLst>
              </p:cNvPr>
              <p:cNvSpPr/>
              <p:nvPr/>
            </p:nvSpPr>
            <p:spPr>
              <a:xfrm>
                <a:off x="4960658" y="4577004"/>
                <a:ext cx="1858462" cy="39657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2286" b="1" dirty="0">
                  <a:solidFill>
                    <a:srgbClr val="113E6A"/>
                  </a:solidFill>
                  <a:latin typeface="微软雅黑" panose="020B0503020204020204" pitchFamily="34" charset="-122"/>
                  <a:ea typeface="微软雅黑" panose="020B0503020204020204" pitchFamily="34" charset="-122"/>
                </a:endParaRPr>
              </a:p>
            </p:txBody>
          </p:sp>
        </p:grpSp>
        <p:sp>
          <p:nvSpPr>
            <p:cNvPr id="42" name="文本框 41">
              <a:extLst>
                <a:ext uri="{FF2B5EF4-FFF2-40B4-BE49-F238E27FC236}">
                  <a16:creationId xmlns:a16="http://schemas.microsoft.com/office/drawing/2014/main" id="{42A3BE9A-A018-4D8B-814B-8D3E1D41FC37}"/>
                </a:ext>
              </a:extLst>
            </p:cNvPr>
            <p:cNvSpPr txBox="1"/>
            <p:nvPr/>
          </p:nvSpPr>
          <p:spPr>
            <a:xfrm>
              <a:off x="1066800" y="1699152"/>
              <a:ext cx="3157182" cy="369332"/>
            </a:xfrm>
            <a:prstGeom prst="rect">
              <a:avLst/>
            </a:prstGeom>
            <a:noFill/>
          </p:spPr>
          <p:txBody>
            <a:bodyPr wrap="square" rtlCol="0">
              <a:spAutoFit/>
            </a:bodyPr>
            <a:lstStyle/>
            <a:p>
              <a:pPr algn="ctr"/>
              <a:r>
                <a:rPr lang="zh-CN" altLang="en-US" b="1">
                  <a:solidFill>
                    <a:schemeClr val="bg1"/>
                  </a:solidFill>
                  <a:latin typeface="微软雅黑" panose="020B0503020204020204" pitchFamily="34" charset="-122"/>
                  <a:ea typeface="微软雅黑" panose="020B0503020204020204" pitchFamily="34" charset="-122"/>
                </a:rPr>
                <a:t>乡镇级</a:t>
              </a:r>
              <a:r>
                <a:rPr lang="en-US" altLang="zh-CN" b="1">
                  <a:solidFill>
                    <a:schemeClr val="bg1"/>
                  </a:solidFill>
                  <a:latin typeface="微软雅黑" panose="020B0503020204020204" pitchFamily="34" charset="-122"/>
                  <a:ea typeface="微软雅黑" panose="020B0503020204020204" pitchFamily="34" charset="-122"/>
                </a:rPr>
                <a:t>/</a:t>
              </a:r>
              <a:r>
                <a:rPr lang="zh-CN" altLang="en-US" b="1">
                  <a:solidFill>
                    <a:schemeClr val="bg1"/>
                  </a:solidFill>
                  <a:latin typeface="微软雅黑" panose="020B0503020204020204" pitchFamily="34" charset="-122"/>
                  <a:ea typeface="微软雅黑" panose="020B0503020204020204" pitchFamily="34" charset="-122"/>
                </a:rPr>
                <a:t>街道级</a:t>
              </a:r>
            </a:p>
          </p:txBody>
        </p:sp>
        <p:sp>
          <p:nvSpPr>
            <p:cNvPr id="43" name="文本框 42">
              <a:extLst>
                <a:ext uri="{FF2B5EF4-FFF2-40B4-BE49-F238E27FC236}">
                  <a16:creationId xmlns:a16="http://schemas.microsoft.com/office/drawing/2014/main" id="{9B06A045-A547-4FEF-AC48-8317318B6F79}"/>
                </a:ext>
              </a:extLst>
            </p:cNvPr>
            <p:cNvSpPr txBox="1"/>
            <p:nvPr/>
          </p:nvSpPr>
          <p:spPr>
            <a:xfrm>
              <a:off x="1066800" y="2108210"/>
              <a:ext cx="3157182" cy="338554"/>
            </a:xfrm>
            <a:prstGeom prst="rect">
              <a:avLst/>
            </a:prstGeom>
            <a:noFill/>
          </p:spPr>
          <p:txBody>
            <a:bodyPr wrap="square" rtlCol="0">
              <a:spAutoFit/>
            </a:bodyPr>
            <a:lstStyle/>
            <a:p>
              <a:pPr algn="ctr"/>
              <a:r>
                <a:rPr lang="zh-CN" altLang="en-US" sz="1600" b="1">
                  <a:solidFill>
                    <a:schemeClr val="bg1"/>
                  </a:solidFill>
                  <a:latin typeface="微软雅黑" panose="020B0503020204020204" pitchFamily="34" charset="-122"/>
                  <a:ea typeface="微软雅黑" panose="020B0503020204020204" pitchFamily="34" charset="-122"/>
                </a:rPr>
                <a:t>乡镇街道办事处及相关部门</a:t>
              </a:r>
            </a:p>
          </p:txBody>
        </p:sp>
      </p:grpSp>
      <p:grpSp>
        <p:nvGrpSpPr>
          <p:cNvPr id="46" name="组合 45">
            <a:extLst>
              <a:ext uri="{FF2B5EF4-FFF2-40B4-BE49-F238E27FC236}">
                <a16:creationId xmlns:a16="http://schemas.microsoft.com/office/drawing/2014/main" id="{EF7857AC-BD0E-4BE1-8B41-C248BBB509EC}"/>
              </a:ext>
            </a:extLst>
          </p:cNvPr>
          <p:cNvGrpSpPr/>
          <p:nvPr/>
        </p:nvGrpSpPr>
        <p:grpSpPr>
          <a:xfrm>
            <a:off x="8237220" y="3582008"/>
            <a:ext cx="3002280" cy="782563"/>
            <a:chOff x="1066800" y="1699152"/>
            <a:chExt cx="3157182" cy="782563"/>
          </a:xfrm>
        </p:grpSpPr>
        <p:grpSp>
          <p:nvGrpSpPr>
            <p:cNvPr id="47" name="组合 46">
              <a:extLst>
                <a:ext uri="{FF2B5EF4-FFF2-40B4-BE49-F238E27FC236}">
                  <a16:creationId xmlns:a16="http://schemas.microsoft.com/office/drawing/2014/main" id="{D935D888-D67F-43C6-832A-0E948095C37F}"/>
                </a:ext>
              </a:extLst>
            </p:cNvPr>
            <p:cNvGrpSpPr/>
            <p:nvPr/>
          </p:nvGrpSpPr>
          <p:grpSpPr>
            <a:xfrm>
              <a:off x="1066800" y="1715803"/>
              <a:ext cx="3157182" cy="765912"/>
              <a:chOff x="4960658" y="4207669"/>
              <a:chExt cx="1858462" cy="765912"/>
            </a:xfrm>
          </p:grpSpPr>
          <p:sp>
            <p:nvSpPr>
              <p:cNvPr id="50" name="矩形 49">
                <a:extLst>
                  <a:ext uri="{FF2B5EF4-FFF2-40B4-BE49-F238E27FC236}">
                    <a16:creationId xmlns:a16="http://schemas.microsoft.com/office/drawing/2014/main" id="{D387F7A0-A0D1-4984-86AE-9B44481C8F0A}"/>
                  </a:ext>
                </a:extLst>
              </p:cNvPr>
              <p:cNvSpPr/>
              <p:nvPr/>
            </p:nvSpPr>
            <p:spPr>
              <a:xfrm>
                <a:off x="4960658" y="4207669"/>
                <a:ext cx="1858462" cy="3693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sp>
            <p:nvSpPr>
              <p:cNvPr id="51" name="矩形 50">
                <a:extLst>
                  <a:ext uri="{FF2B5EF4-FFF2-40B4-BE49-F238E27FC236}">
                    <a16:creationId xmlns:a16="http://schemas.microsoft.com/office/drawing/2014/main" id="{83B6B65E-A54E-468C-9A58-37BB538C3BD3}"/>
                  </a:ext>
                </a:extLst>
              </p:cNvPr>
              <p:cNvSpPr/>
              <p:nvPr/>
            </p:nvSpPr>
            <p:spPr>
              <a:xfrm>
                <a:off x="4960658" y="4577004"/>
                <a:ext cx="1858462" cy="39657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2286" b="1" dirty="0">
                  <a:solidFill>
                    <a:srgbClr val="113E6A"/>
                  </a:solidFill>
                  <a:latin typeface="微软雅黑" panose="020B0503020204020204" pitchFamily="34" charset="-122"/>
                  <a:ea typeface="微软雅黑" panose="020B0503020204020204" pitchFamily="34" charset="-122"/>
                </a:endParaRPr>
              </a:p>
            </p:txBody>
          </p:sp>
        </p:grpSp>
        <p:sp>
          <p:nvSpPr>
            <p:cNvPr id="48" name="文本框 47">
              <a:extLst>
                <a:ext uri="{FF2B5EF4-FFF2-40B4-BE49-F238E27FC236}">
                  <a16:creationId xmlns:a16="http://schemas.microsoft.com/office/drawing/2014/main" id="{A87DE5DB-C5EF-42B6-A6AA-617EB1D6F374}"/>
                </a:ext>
              </a:extLst>
            </p:cNvPr>
            <p:cNvSpPr txBox="1"/>
            <p:nvPr/>
          </p:nvSpPr>
          <p:spPr>
            <a:xfrm>
              <a:off x="1066800" y="1699152"/>
              <a:ext cx="3157182" cy="369332"/>
            </a:xfrm>
            <a:prstGeom prst="rect">
              <a:avLst/>
            </a:prstGeom>
            <a:noFill/>
          </p:spPr>
          <p:txBody>
            <a:bodyPr wrap="square" rtlCol="0">
              <a:spAutoFit/>
            </a:bodyPr>
            <a:lstStyle/>
            <a:p>
              <a:pPr algn="ctr"/>
              <a:r>
                <a:rPr lang="zh-CN" altLang="en-US" b="1">
                  <a:solidFill>
                    <a:schemeClr val="bg1"/>
                  </a:solidFill>
                  <a:latin typeface="微软雅黑" panose="020B0503020204020204" pitchFamily="34" charset="-122"/>
                  <a:ea typeface="微软雅黑" panose="020B0503020204020204" pitchFamily="34" charset="-122"/>
                </a:rPr>
                <a:t>区级</a:t>
              </a:r>
            </a:p>
          </p:txBody>
        </p:sp>
        <p:sp>
          <p:nvSpPr>
            <p:cNvPr id="49" name="文本框 48">
              <a:extLst>
                <a:ext uri="{FF2B5EF4-FFF2-40B4-BE49-F238E27FC236}">
                  <a16:creationId xmlns:a16="http://schemas.microsoft.com/office/drawing/2014/main" id="{626FC8A7-6DD4-45F0-9938-F766DC48DAF3}"/>
                </a:ext>
              </a:extLst>
            </p:cNvPr>
            <p:cNvSpPr txBox="1"/>
            <p:nvPr/>
          </p:nvSpPr>
          <p:spPr>
            <a:xfrm>
              <a:off x="1066800" y="2108210"/>
              <a:ext cx="3157182" cy="338554"/>
            </a:xfrm>
            <a:prstGeom prst="rect">
              <a:avLst/>
            </a:prstGeom>
            <a:noFill/>
          </p:spPr>
          <p:txBody>
            <a:bodyPr wrap="square" rtlCol="0">
              <a:spAutoFit/>
            </a:bodyPr>
            <a:lstStyle/>
            <a:p>
              <a:pPr algn="ctr"/>
              <a:r>
                <a:rPr lang="zh-CN" altLang="en-US" sz="1600" b="1">
                  <a:solidFill>
                    <a:schemeClr val="bg1"/>
                  </a:solidFill>
                  <a:latin typeface="微软雅黑" panose="020B0503020204020204" pitchFamily="34" charset="-122"/>
                  <a:ea typeface="微软雅黑" panose="020B0503020204020204" pitchFamily="34" charset="-122"/>
                </a:rPr>
                <a:t>区政府、区应急局及相关部门</a:t>
              </a:r>
            </a:p>
          </p:txBody>
        </p:sp>
      </p:grpSp>
      <p:sp>
        <p:nvSpPr>
          <p:cNvPr id="54" name="矩形: 圆角 53">
            <a:extLst>
              <a:ext uri="{FF2B5EF4-FFF2-40B4-BE49-F238E27FC236}">
                <a16:creationId xmlns:a16="http://schemas.microsoft.com/office/drawing/2014/main" id="{96F6B840-ABBF-4745-A0D4-D000E2FED8B3}"/>
              </a:ext>
            </a:extLst>
          </p:cNvPr>
          <p:cNvSpPr/>
          <p:nvPr/>
        </p:nvSpPr>
        <p:spPr>
          <a:xfrm>
            <a:off x="564553" y="3778851"/>
            <a:ext cx="1056640" cy="37828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solidFill>
                  <a:schemeClr val="tx1"/>
                </a:solidFill>
                <a:latin typeface="微软雅黑" panose="020B0503020204020204" pitchFamily="34" charset="-122"/>
                <a:ea typeface="微软雅黑" panose="020B0503020204020204" pitchFamily="34" charset="-122"/>
              </a:rPr>
              <a:t>明职责</a:t>
            </a:r>
          </a:p>
        </p:txBody>
      </p:sp>
      <p:sp>
        <p:nvSpPr>
          <p:cNvPr id="55" name="箭头: V 形 54">
            <a:extLst>
              <a:ext uri="{FF2B5EF4-FFF2-40B4-BE49-F238E27FC236}">
                <a16:creationId xmlns:a16="http://schemas.microsoft.com/office/drawing/2014/main" id="{2CD92574-EEB1-4222-9615-FACF55C2426F}"/>
              </a:ext>
            </a:extLst>
          </p:cNvPr>
          <p:cNvSpPr/>
          <p:nvPr/>
        </p:nvSpPr>
        <p:spPr>
          <a:xfrm>
            <a:off x="1642442" y="3778851"/>
            <a:ext cx="276566" cy="378280"/>
          </a:xfrm>
          <a:prstGeom prst="chevr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6" name="矩形 55">
            <a:extLst>
              <a:ext uri="{FF2B5EF4-FFF2-40B4-BE49-F238E27FC236}">
                <a16:creationId xmlns:a16="http://schemas.microsoft.com/office/drawing/2014/main" id="{A2D16438-1AA3-407A-B9AD-3219232B7F01}"/>
              </a:ext>
            </a:extLst>
          </p:cNvPr>
          <p:cNvSpPr/>
          <p:nvPr/>
        </p:nvSpPr>
        <p:spPr>
          <a:xfrm>
            <a:off x="1919008" y="3510745"/>
            <a:ext cx="9439872" cy="956397"/>
          </a:xfrm>
          <a:prstGeom prst="rect">
            <a:avLst/>
          </a:prstGeom>
          <a:noFill/>
          <a:ln w="28575">
            <a:solidFill>
              <a:srgbClr val="0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矩形: 圆角 56">
            <a:extLst>
              <a:ext uri="{FF2B5EF4-FFF2-40B4-BE49-F238E27FC236}">
                <a16:creationId xmlns:a16="http://schemas.microsoft.com/office/drawing/2014/main" id="{2AF48D89-019D-42B3-8A9C-76F79D454C94}"/>
              </a:ext>
            </a:extLst>
          </p:cNvPr>
          <p:cNvSpPr/>
          <p:nvPr/>
        </p:nvSpPr>
        <p:spPr>
          <a:xfrm>
            <a:off x="1066800" y="5040987"/>
            <a:ext cx="10411422" cy="1119888"/>
          </a:xfrm>
          <a:prstGeom prst="roundRect">
            <a:avLst/>
          </a:prstGeom>
          <a:solidFill>
            <a:srgbClr val="DEEA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76" name="矩形: 圆角 75">
            <a:extLst>
              <a:ext uri="{FF2B5EF4-FFF2-40B4-BE49-F238E27FC236}">
                <a16:creationId xmlns:a16="http://schemas.microsoft.com/office/drawing/2014/main" id="{B992D46A-CBDC-493D-B4FA-422B8FF9FDF4}"/>
              </a:ext>
            </a:extLst>
          </p:cNvPr>
          <p:cNvSpPr/>
          <p:nvPr/>
        </p:nvSpPr>
        <p:spPr>
          <a:xfrm>
            <a:off x="564553" y="5390838"/>
            <a:ext cx="1056640" cy="378280"/>
          </a:xfrm>
          <a:prstGeom prst="roundRect">
            <a:avLst/>
          </a:prstGeom>
          <a:solidFill>
            <a:srgbClr val="5A9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solidFill>
                  <a:schemeClr val="tx1"/>
                </a:solidFill>
                <a:latin typeface="微软雅黑" panose="020B0503020204020204" pitchFamily="34" charset="-122"/>
                <a:ea typeface="微软雅黑" panose="020B0503020204020204" pitchFamily="34" charset="-122"/>
              </a:rPr>
              <a:t>分层级</a:t>
            </a:r>
          </a:p>
        </p:txBody>
      </p:sp>
      <p:sp>
        <p:nvSpPr>
          <p:cNvPr id="77" name="箭头: V 形 76">
            <a:extLst>
              <a:ext uri="{FF2B5EF4-FFF2-40B4-BE49-F238E27FC236}">
                <a16:creationId xmlns:a16="http://schemas.microsoft.com/office/drawing/2014/main" id="{B449F712-9F8B-46FD-9BE6-9B4F858FFED0}"/>
              </a:ext>
            </a:extLst>
          </p:cNvPr>
          <p:cNvSpPr/>
          <p:nvPr/>
        </p:nvSpPr>
        <p:spPr>
          <a:xfrm>
            <a:off x="1642442" y="5390838"/>
            <a:ext cx="276566" cy="378280"/>
          </a:xfrm>
          <a:prstGeom prst="chevr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79" name="组合 78">
            <a:extLst>
              <a:ext uri="{FF2B5EF4-FFF2-40B4-BE49-F238E27FC236}">
                <a16:creationId xmlns:a16="http://schemas.microsoft.com/office/drawing/2014/main" id="{C94A740F-A1B9-4A78-BC34-AB535D32E21C}"/>
              </a:ext>
            </a:extLst>
          </p:cNvPr>
          <p:cNvGrpSpPr/>
          <p:nvPr/>
        </p:nvGrpSpPr>
        <p:grpSpPr>
          <a:xfrm>
            <a:off x="2048510" y="4826604"/>
            <a:ext cx="3002399" cy="1489223"/>
            <a:chOff x="1066800" y="1715803"/>
            <a:chExt cx="3157182" cy="1489223"/>
          </a:xfrm>
        </p:grpSpPr>
        <p:grpSp>
          <p:nvGrpSpPr>
            <p:cNvPr id="80" name="组合 79">
              <a:extLst>
                <a:ext uri="{FF2B5EF4-FFF2-40B4-BE49-F238E27FC236}">
                  <a16:creationId xmlns:a16="http://schemas.microsoft.com/office/drawing/2014/main" id="{AB39B188-51EE-4304-A59B-D5D837122C21}"/>
                </a:ext>
              </a:extLst>
            </p:cNvPr>
            <p:cNvGrpSpPr/>
            <p:nvPr/>
          </p:nvGrpSpPr>
          <p:grpSpPr>
            <a:xfrm>
              <a:off x="1066800" y="1715803"/>
              <a:ext cx="3157182" cy="1489223"/>
              <a:chOff x="4960658" y="4207669"/>
              <a:chExt cx="1858462" cy="1489223"/>
            </a:xfrm>
          </p:grpSpPr>
          <p:sp>
            <p:nvSpPr>
              <p:cNvPr id="83" name="矩形 82">
                <a:extLst>
                  <a:ext uri="{FF2B5EF4-FFF2-40B4-BE49-F238E27FC236}">
                    <a16:creationId xmlns:a16="http://schemas.microsoft.com/office/drawing/2014/main" id="{3A6CB340-0A1B-4D59-97E3-EDB87F6DBF84}"/>
                  </a:ext>
                </a:extLst>
              </p:cNvPr>
              <p:cNvSpPr/>
              <p:nvPr/>
            </p:nvSpPr>
            <p:spPr>
              <a:xfrm>
                <a:off x="4960658" y="4207669"/>
                <a:ext cx="1858462" cy="369332"/>
              </a:xfrm>
              <a:prstGeom prst="rect">
                <a:avLst/>
              </a:prstGeom>
              <a:solidFill>
                <a:srgbClr val="7E6000"/>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sp>
            <p:nvSpPr>
              <p:cNvPr id="84" name="矩形 83">
                <a:extLst>
                  <a:ext uri="{FF2B5EF4-FFF2-40B4-BE49-F238E27FC236}">
                    <a16:creationId xmlns:a16="http://schemas.microsoft.com/office/drawing/2014/main" id="{7E434002-9589-4ADA-BC5E-BDF7FBAA4168}"/>
                  </a:ext>
                </a:extLst>
              </p:cNvPr>
              <p:cNvSpPr/>
              <p:nvPr/>
            </p:nvSpPr>
            <p:spPr>
              <a:xfrm>
                <a:off x="4960658" y="4577004"/>
                <a:ext cx="1858462" cy="1119888"/>
              </a:xfrm>
              <a:prstGeom prst="rect">
                <a:avLst/>
              </a:prstGeom>
              <a:solidFill>
                <a:srgbClr val="BF9100"/>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2286" b="1" dirty="0">
                  <a:solidFill>
                    <a:srgbClr val="113E6A"/>
                  </a:solidFill>
                  <a:latin typeface="微软雅黑" panose="020B0503020204020204" pitchFamily="34" charset="-122"/>
                  <a:ea typeface="微软雅黑" panose="020B0503020204020204" pitchFamily="34" charset="-122"/>
                </a:endParaRPr>
              </a:p>
            </p:txBody>
          </p:sp>
        </p:grpSp>
        <p:sp>
          <p:nvSpPr>
            <p:cNvPr id="82" name="文本框 81">
              <a:extLst>
                <a:ext uri="{FF2B5EF4-FFF2-40B4-BE49-F238E27FC236}">
                  <a16:creationId xmlns:a16="http://schemas.microsoft.com/office/drawing/2014/main" id="{18851E12-EEB7-4FD5-9323-F2667B3BF83D}"/>
                </a:ext>
              </a:extLst>
            </p:cNvPr>
            <p:cNvSpPr txBox="1"/>
            <p:nvPr/>
          </p:nvSpPr>
          <p:spPr>
            <a:xfrm>
              <a:off x="1066800" y="2148850"/>
              <a:ext cx="3157182" cy="954107"/>
            </a:xfrm>
            <a:prstGeom prst="rect">
              <a:avLst/>
            </a:prstGeom>
            <a:noFill/>
          </p:spPr>
          <p:txBody>
            <a:bodyPr wrap="square" rtlCol="0">
              <a:spAutoFit/>
            </a:bodyPr>
            <a:lstStyle/>
            <a:p>
              <a:pPr algn="just"/>
              <a:r>
                <a:rPr lang="zh-CN" altLang="en-US" sz="1400" b="1">
                  <a:solidFill>
                    <a:schemeClr val="bg1"/>
                  </a:solidFill>
                  <a:latin typeface="微软雅黑" panose="020B0503020204020204" pitchFamily="34" charset="-122"/>
                  <a:ea typeface="微软雅黑" panose="020B0503020204020204" pitchFamily="34" charset="-122"/>
                </a:rPr>
                <a:t>经乡镇（街道）或村（社区）协助区级相关部门评估认定，由乡镇（街道）或村（社区）统筹规划和建设、管理，村（社区）管护使用。</a:t>
              </a:r>
            </a:p>
          </p:txBody>
        </p:sp>
      </p:grpSp>
      <p:grpSp>
        <p:nvGrpSpPr>
          <p:cNvPr id="107" name="组合 106">
            <a:extLst>
              <a:ext uri="{FF2B5EF4-FFF2-40B4-BE49-F238E27FC236}">
                <a16:creationId xmlns:a16="http://schemas.microsoft.com/office/drawing/2014/main" id="{B7601D35-9AFC-4354-A7D2-7D13A8458594}"/>
              </a:ext>
            </a:extLst>
          </p:cNvPr>
          <p:cNvGrpSpPr/>
          <p:nvPr/>
        </p:nvGrpSpPr>
        <p:grpSpPr>
          <a:xfrm>
            <a:off x="5142865" y="4826604"/>
            <a:ext cx="3002399" cy="1489223"/>
            <a:chOff x="1066800" y="1715803"/>
            <a:chExt cx="3157182" cy="1489223"/>
          </a:xfrm>
        </p:grpSpPr>
        <p:grpSp>
          <p:nvGrpSpPr>
            <p:cNvPr id="108" name="组合 107">
              <a:extLst>
                <a:ext uri="{FF2B5EF4-FFF2-40B4-BE49-F238E27FC236}">
                  <a16:creationId xmlns:a16="http://schemas.microsoft.com/office/drawing/2014/main" id="{D5757F9A-5B36-44B8-9B63-351FFFC8A55F}"/>
                </a:ext>
              </a:extLst>
            </p:cNvPr>
            <p:cNvGrpSpPr/>
            <p:nvPr/>
          </p:nvGrpSpPr>
          <p:grpSpPr>
            <a:xfrm>
              <a:off x="1066800" y="1715803"/>
              <a:ext cx="3157182" cy="1489223"/>
              <a:chOff x="4960658" y="4207669"/>
              <a:chExt cx="1858462" cy="1489223"/>
            </a:xfrm>
          </p:grpSpPr>
          <p:sp>
            <p:nvSpPr>
              <p:cNvPr id="111" name="矩形 110">
                <a:extLst>
                  <a:ext uri="{FF2B5EF4-FFF2-40B4-BE49-F238E27FC236}">
                    <a16:creationId xmlns:a16="http://schemas.microsoft.com/office/drawing/2014/main" id="{3C454E2C-7E52-48F1-83F9-5EE3C99DA713}"/>
                  </a:ext>
                </a:extLst>
              </p:cNvPr>
              <p:cNvSpPr/>
              <p:nvPr/>
            </p:nvSpPr>
            <p:spPr>
              <a:xfrm>
                <a:off x="4960658" y="4207669"/>
                <a:ext cx="1858462" cy="369332"/>
              </a:xfrm>
              <a:prstGeom prst="rect">
                <a:avLst/>
              </a:prstGeom>
              <a:solidFill>
                <a:srgbClr val="843D0A"/>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sp>
            <p:nvSpPr>
              <p:cNvPr id="112" name="矩形 111">
                <a:extLst>
                  <a:ext uri="{FF2B5EF4-FFF2-40B4-BE49-F238E27FC236}">
                    <a16:creationId xmlns:a16="http://schemas.microsoft.com/office/drawing/2014/main" id="{25C2A6A0-0431-4580-B876-81010B4BB52B}"/>
                  </a:ext>
                </a:extLst>
              </p:cNvPr>
              <p:cNvSpPr/>
              <p:nvPr/>
            </p:nvSpPr>
            <p:spPr>
              <a:xfrm>
                <a:off x="4960658" y="4577004"/>
                <a:ext cx="1858462" cy="1119888"/>
              </a:xfrm>
              <a:prstGeom prst="rect">
                <a:avLst/>
              </a:prstGeom>
              <a:solidFill>
                <a:srgbClr val="C55B10"/>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2286" b="1" dirty="0">
                  <a:solidFill>
                    <a:srgbClr val="113E6A"/>
                  </a:solidFill>
                  <a:latin typeface="微软雅黑" panose="020B0503020204020204" pitchFamily="34" charset="-122"/>
                  <a:ea typeface="微软雅黑" panose="020B0503020204020204" pitchFamily="34" charset="-122"/>
                </a:endParaRPr>
              </a:p>
            </p:txBody>
          </p:sp>
        </p:grpSp>
        <p:sp>
          <p:nvSpPr>
            <p:cNvPr id="110" name="文本框 109">
              <a:extLst>
                <a:ext uri="{FF2B5EF4-FFF2-40B4-BE49-F238E27FC236}">
                  <a16:creationId xmlns:a16="http://schemas.microsoft.com/office/drawing/2014/main" id="{FE1D81AD-ACBF-464D-AAF6-C78F668E1DAE}"/>
                </a:ext>
              </a:extLst>
            </p:cNvPr>
            <p:cNvSpPr txBox="1"/>
            <p:nvPr/>
          </p:nvSpPr>
          <p:spPr>
            <a:xfrm>
              <a:off x="1066800" y="2158379"/>
              <a:ext cx="3157182" cy="954107"/>
            </a:xfrm>
            <a:prstGeom prst="rect">
              <a:avLst/>
            </a:prstGeom>
            <a:noFill/>
          </p:spPr>
          <p:txBody>
            <a:bodyPr wrap="square" rtlCol="0">
              <a:spAutoFit/>
            </a:bodyPr>
            <a:lstStyle/>
            <a:p>
              <a:pPr algn="just"/>
              <a:r>
                <a:rPr lang="zh-CN" altLang="en-US" sz="1400" b="1">
                  <a:solidFill>
                    <a:schemeClr val="bg1"/>
                  </a:solidFill>
                  <a:latin typeface="微软雅黑" panose="020B0503020204020204" pitchFamily="34" charset="-122"/>
                  <a:ea typeface="微软雅黑" panose="020B0503020204020204" pitchFamily="34" charset="-122"/>
                </a:rPr>
                <a:t>经乡镇（街道）协助区级相关部门评估认定，由区或乡镇（街道）统筹规划和建设、管理，乡镇（街道）、村（社区）管护和使用。</a:t>
              </a:r>
            </a:p>
          </p:txBody>
        </p:sp>
      </p:grpSp>
      <p:grpSp>
        <p:nvGrpSpPr>
          <p:cNvPr id="113" name="组合 112">
            <a:extLst>
              <a:ext uri="{FF2B5EF4-FFF2-40B4-BE49-F238E27FC236}">
                <a16:creationId xmlns:a16="http://schemas.microsoft.com/office/drawing/2014/main" id="{4DCE069E-0B3C-4F9D-9484-B6E52A510FC0}"/>
              </a:ext>
            </a:extLst>
          </p:cNvPr>
          <p:cNvGrpSpPr/>
          <p:nvPr/>
        </p:nvGrpSpPr>
        <p:grpSpPr>
          <a:xfrm>
            <a:off x="8237221" y="4826604"/>
            <a:ext cx="3002399" cy="1489223"/>
            <a:chOff x="1066800" y="1715803"/>
            <a:chExt cx="3157182" cy="1489223"/>
          </a:xfrm>
        </p:grpSpPr>
        <p:grpSp>
          <p:nvGrpSpPr>
            <p:cNvPr id="114" name="组合 113">
              <a:extLst>
                <a:ext uri="{FF2B5EF4-FFF2-40B4-BE49-F238E27FC236}">
                  <a16:creationId xmlns:a16="http://schemas.microsoft.com/office/drawing/2014/main" id="{6E21D95C-2592-49CE-B7AE-A83B748CF151}"/>
                </a:ext>
              </a:extLst>
            </p:cNvPr>
            <p:cNvGrpSpPr/>
            <p:nvPr/>
          </p:nvGrpSpPr>
          <p:grpSpPr>
            <a:xfrm>
              <a:off x="1066800" y="1715803"/>
              <a:ext cx="3157182" cy="1489223"/>
              <a:chOff x="4960658" y="4207669"/>
              <a:chExt cx="1858462" cy="1489223"/>
            </a:xfrm>
          </p:grpSpPr>
          <p:sp>
            <p:nvSpPr>
              <p:cNvPr id="117" name="矩形 116">
                <a:extLst>
                  <a:ext uri="{FF2B5EF4-FFF2-40B4-BE49-F238E27FC236}">
                    <a16:creationId xmlns:a16="http://schemas.microsoft.com/office/drawing/2014/main" id="{4891C715-5123-4C03-B26D-120F39BABCF8}"/>
                  </a:ext>
                </a:extLst>
              </p:cNvPr>
              <p:cNvSpPr/>
              <p:nvPr/>
            </p:nvSpPr>
            <p:spPr>
              <a:xfrm>
                <a:off x="4960658" y="4207669"/>
                <a:ext cx="1858462" cy="369332"/>
              </a:xfrm>
              <a:prstGeom prst="rect">
                <a:avLst/>
              </a:prstGeom>
              <a:solidFill>
                <a:srgbClr val="538234"/>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1829">
                  <a:latin typeface="微软雅黑" panose="020B0503020204020204" pitchFamily="34" charset="-122"/>
                  <a:ea typeface="微软雅黑" panose="020B0503020204020204" pitchFamily="34" charset="-122"/>
                </a:endParaRPr>
              </a:p>
            </p:txBody>
          </p:sp>
          <p:sp>
            <p:nvSpPr>
              <p:cNvPr id="118" name="矩形 117">
                <a:extLst>
                  <a:ext uri="{FF2B5EF4-FFF2-40B4-BE49-F238E27FC236}">
                    <a16:creationId xmlns:a16="http://schemas.microsoft.com/office/drawing/2014/main" id="{5FEC7EB3-6D01-40AD-8C47-55846563B3BA}"/>
                  </a:ext>
                </a:extLst>
              </p:cNvPr>
              <p:cNvSpPr/>
              <p:nvPr/>
            </p:nvSpPr>
            <p:spPr>
              <a:xfrm>
                <a:off x="4960658" y="4577004"/>
                <a:ext cx="1858462" cy="1119888"/>
              </a:xfrm>
              <a:prstGeom prst="rect">
                <a:avLst/>
              </a:prstGeom>
              <a:solidFill>
                <a:srgbClr val="A8D18D"/>
              </a:solidFill>
              <a:ln>
                <a:noFill/>
              </a:ln>
            </p:spPr>
            <p:style>
              <a:lnRef idx="2">
                <a:schemeClr val="accent1">
                  <a:shade val="50000"/>
                </a:schemeClr>
              </a:lnRef>
              <a:fillRef idx="1">
                <a:schemeClr val="accent1"/>
              </a:fillRef>
              <a:effectRef idx="0">
                <a:schemeClr val="accent1"/>
              </a:effectRef>
              <a:fontRef idx="minor">
                <a:schemeClr val="lt1"/>
              </a:fontRef>
            </p:style>
            <p:txBody>
              <a:bodyPr lIns="76664" tIns="38332" rIns="76664" bIns="38332" rtlCol="0" anchor="ctr"/>
              <a:lstStyle/>
              <a:p>
                <a:pPr algn="ctr"/>
                <a:endParaRPr lang="zh-CN" altLang="en-US" sz="2286" b="1" dirty="0">
                  <a:solidFill>
                    <a:srgbClr val="113E6A"/>
                  </a:solidFill>
                  <a:latin typeface="微软雅黑" panose="020B0503020204020204" pitchFamily="34" charset="-122"/>
                  <a:ea typeface="微软雅黑" panose="020B0503020204020204" pitchFamily="34" charset="-122"/>
                </a:endParaRPr>
              </a:p>
            </p:txBody>
          </p:sp>
        </p:grpSp>
        <p:sp>
          <p:nvSpPr>
            <p:cNvPr id="116" name="文本框 115">
              <a:extLst>
                <a:ext uri="{FF2B5EF4-FFF2-40B4-BE49-F238E27FC236}">
                  <a16:creationId xmlns:a16="http://schemas.microsoft.com/office/drawing/2014/main" id="{F19C4234-B696-4F6F-BB4C-E4FC20D3B4BA}"/>
                </a:ext>
              </a:extLst>
            </p:cNvPr>
            <p:cNvSpPr txBox="1"/>
            <p:nvPr/>
          </p:nvSpPr>
          <p:spPr>
            <a:xfrm>
              <a:off x="1066800" y="2170496"/>
              <a:ext cx="3157182" cy="738664"/>
            </a:xfrm>
            <a:prstGeom prst="rect">
              <a:avLst/>
            </a:prstGeom>
            <a:noFill/>
          </p:spPr>
          <p:txBody>
            <a:bodyPr wrap="square" rtlCol="0">
              <a:spAutoFit/>
            </a:bodyPr>
            <a:lstStyle/>
            <a:p>
              <a:pPr algn="just"/>
              <a:r>
                <a:rPr lang="zh-CN" altLang="en-US" sz="1400" b="1">
                  <a:solidFill>
                    <a:schemeClr val="bg1"/>
                  </a:solidFill>
                  <a:latin typeface="微软雅黑" panose="020B0503020204020204" pitchFamily="34" charset="-122"/>
                  <a:ea typeface="微软雅黑" panose="020B0503020204020204" pitchFamily="34" charset="-122"/>
                </a:rPr>
                <a:t>经区级相关部门评估认定，由区统筹规划和建设、管理，区、乡镇（街 道）管护和使用。</a:t>
              </a:r>
            </a:p>
          </p:txBody>
        </p:sp>
      </p:grpSp>
      <p:sp>
        <p:nvSpPr>
          <p:cNvPr id="126" name="文本框 125">
            <a:extLst>
              <a:ext uri="{FF2B5EF4-FFF2-40B4-BE49-F238E27FC236}">
                <a16:creationId xmlns:a16="http://schemas.microsoft.com/office/drawing/2014/main" id="{0F1DA5E6-C18E-4E6D-8CC6-5311DEA66DEB}"/>
              </a:ext>
            </a:extLst>
          </p:cNvPr>
          <p:cNvSpPr txBox="1"/>
          <p:nvPr/>
        </p:nvSpPr>
        <p:spPr>
          <a:xfrm>
            <a:off x="5142864" y="4843122"/>
            <a:ext cx="2996966" cy="584775"/>
          </a:xfrm>
          <a:prstGeom prst="rect">
            <a:avLst/>
          </a:prstGeom>
          <a:noFill/>
        </p:spPr>
        <p:txBody>
          <a:bodyPr wrap="square" rtlCol="0">
            <a:spAutoFit/>
          </a:bodyPr>
          <a:lstStyle/>
          <a:p>
            <a:pPr algn="ctr"/>
            <a:r>
              <a:rPr lang="zh-CN" altLang="en-US" sz="1600" b="1">
                <a:solidFill>
                  <a:schemeClr val="bg1"/>
                </a:solidFill>
                <a:latin typeface="微软雅黑" panose="020B0503020204020204" pitchFamily="34" charset="-122"/>
                <a:ea typeface="微软雅黑" panose="020B0503020204020204" pitchFamily="34" charset="-122"/>
              </a:rPr>
              <a:t>乡镇（街道）级避难场所</a:t>
            </a:r>
          </a:p>
        </p:txBody>
      </p:sp>
      <p:sp>
        <p:nvSpPr>
          <p:cNvPr id="127" name="文本框 126">
            <a:extLst>
              <a:ext uri="{FF2B5EF4-FFF2-40B4-BE49-F238E27FC236}">
                <a16:creationId xmlns:a16="http://schemas.microsoft.com/office/drawing/2014/main" id="{EBA53C00-1F01-4BF2-ADA3-82D35C97DF09}"/>
              </a:ext>
            </a:extLst>
          </p:cNvPr>
          <p:cNvSpPr txBox="1"/>
          <p:nvPr/>
        </p:nvSpPr>
        <p:spPr>
          <a:xfrm>
            <a:off x="8237220" y="4832962"/>
            <a:ext cx="2996965" cy="338554"/>
          </a:xfrm>
          <a:prstGeom prst="rect">
            <a:avLst/>
          </a:prstGeom>
          <a:solidFill>
            <a:srgbClr val="538234"/>
          </a:solidFill>
        </p:spPr>
        <p:txBody>
          <a:bodyPr wrap="square" rtlCol="0">
            <a:spAutoFit/>
          </a:bodyPr>
          <a:lstStyle/>
          <a:p>
            <a:pPr algn="ctr"/>
            <a:r>
              <a:rPr lang="zh-CN" altLang="en-US" sz="1600" b="1">
                <a:solidFill>
                  <a:schemeClr val="bg1"/>
                </a:solidFill>
                <a:latin typeface="微软雅黑" panose="020B0503020204020204" pitchFamily="34" charset="-122"/>
                <a:ea typeface="微软雅黑" panose="020B0503020204020204" pitchFamily="34" charset="-122"/>
              </a:rPr>
              <a:t>区级避难场所</a:t>
            </a:r>
          </a:p>
        </p:txBody>
      </p:sp>
      <p:sp>
        <p:nvSpPr>
          <p:cNvPr id="128" name="文本框 127">
            <a:extLst>
              <a:ext uri="{FF2B5EF4-FFF2-40B4-BE49-F238E27FC236}">
                <a16:creationId xmlns:a16="http://schemas.microsoft.com/office/drawing/2014/main" id="{266A2570-E997-4B45-90D1-13B1C0A82FE9}"/>
              </a:ext>
            </a:extLst>
          </p:cNvPr>
          <p:cNvSpPr txBox="1"/>
          <p:nvPr/>
        </p:nvSpPr>
        <p:spPr>
          <a:xfrm>
            <a:off x="2048509" y="4843122"/>
            <a:ext cx="2996965" cy="338554"/>
          </a:xfrm>
          <a:prstGeom prst="rect">
            <a:avLst/>
          </a:prstGeom>
          <a:solidFill>
            <a:srgbClr val="7E6000"/>
          </a:solidFill>
        </p:spPr>
        <p:txBody>
          <a:bodyPr wrap="square" rtlCol="0">
            <a:spAutoFit/>
          </a:bodyPr>
          <a:lstStyle/>
          <a:p>
            <a:pPr algn="ctr"/>
            <a:r>
              <a:rPr lang="zh-CN" altLang="en-US" sz="1600" b="1">
                <a:solidFill>
                  <a:schemeClr val="bg1"/>
                </a:solidFill>
                <a:latin typeface="微软雅黑" panose="020B0503020204020204" pitchFamily="34" charset="-122"/>
                <a:ea typeface="微软雅黑" panose="020B0503020204020204" pitchFamily="34" charset="-122"/>
              </a:rPr>
              <a:t>村（社区）级避难场所</a:t>
            </a:r>
          </a:p>
        </p:txBody>
      </p:sp>
    </p:spTree>
    <p:extLst>
      <p:ext uri="{BB962C8B-B14F-4D97-AF65-F5344CB8AC3E}">
        <p14:creationId xmlns:p14="http://schemas.microsoft.com/office/powerpoint/2010/main" val="3722504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a:extLst>
              <a:ext uri="{FF2B5EF4-FFF2-40B4-BE49-F238E27FC236}">
                <a16:creationId xmlns:a16="http://schemas.microsoft.com/office/drawing/2014/main" id="{F2141645-8726-4E42-BF8A-9E51C03F7EEE}"/>
              </a:ext>
            </a:extLst>
          </p:cNvPr>
          <p:cNvSpPr/>
          <p:nvPr/>
        </p:nvSpPr>
        <p:spPr>
          <a:xfrm>
            <a:off x="2042160" y="259080"/>
            <a:ext cx="8107680" cy="1478280"/>
          </a:xfrm>
          <a:prstGeom prst="roundRect">
            <a:avLst/>
          </a:prstGeom>
          <a:solidFill>
            <a:srgbClr val="DCE3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8" name="矩形: 圆角 7">
            <a:extLst>
              <a:ext uri="{FF2B5EF4-FFF2-40B4-BE49-F238E27FC236}">
                <a16:creationId xmlns:a16="http://schemas.microsoft.com/office/drawing/2014/main" id="{3C850A84-0E22-459B-9434-0E801C4C141A}"/>
              </a:ext>
            </a:extLst>
          </p:cNvPr>
          <p:cNvSpPr/>
          <p:nvPr/>
        </p:nvSpPr>
        <p:spPr>
          <a:xfrm>
            <a:off x="3368040" y="500829"/>
            <a:ext cx="5455920" cy="994782"/>
          </a:xfrm>
          <a:prstGeom prst="roundRect">
            <a:avLst/>
          </a:prstGeom>
          <a:solidFill>
            <a:srgbClr val="1C427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b="1">
                <a:latin typeface="微软雅黑" panose="020B0503020204020204" pitchFamily="34" charset="-122"/>
                <a:ea typeface="微软雅黑" panose="020B0503020204020204" pitchFamily="34" charset="-122"/>
              </a:rPr>
              <a:t>结 语</a:t>
            </a:r>
          </a:p>
        </p:txBody>
      </p:sp>
      <p:cxnSp>
        <p:nvCxnSpPr>
          <p:cNvPr id="10" name="直接连接符 9">
            <a:extLst>
              <a:ext uri="{FF2B5EF4-FFF2-40B4-BE49-F238E27FC236}">
                <a16:creationId xmlns:a16="http://schemas.microsoft.com/office/drawing/2014/main" id="{6AB2CD3C-A2EA-468A-A0EC-35B9091343F6}"/>
              </a:ext>
            </a:extLst>
          </p:cNvPr>
          <p:cNvCxnSpPr>
            <a:cxnSpLocks/>
          </p:cNvCxnSpPr>
          <p:nvPr/>
        </p:nvCxnSpPr>
        <p:spPr>
          <a:xfrm flipH="1">
            <a:off x="198120" y="998220"/>
            <a:ext cx="2987040" cy="0"/>
          </a:xfrm>
          <a:prstGeom prst="line">
            <a:avLst/>
          </a:prstGeom>
          <a:ln w="50800">
            <a:headEnd type="ova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86D6B3C7-7419-4E84-9C90-38E522923B5A}"/>
              </a:ext>
            </a:extLst>
          </p:cNvPr>
          <p:cNvCxnSpPr>
            <a:cxnSpLocks/>
          </p:cNvCxnSpPr>
          <p:nvPr/>
        </p:nvCxnSpPr>
        <p:spPr>
          <a:xfrm flipH="1">
            <a:off x="9022080" y="998220"/>
            <a:ext cx="2988000" cy="0"/>
          </a:xfrm>
          <a:prstGeom prst="line">
            <a:avLst/>
          </a:prstGeom>
          <a:ln w="50800">
            <a:headEnd type="none"/>
            <a:tailEnd type="oval"/>
          </a:ln>
        </p:spPr>
        <p:style>
          <a:lnRef idx="1">
            <a:schemeClr val="accent1"/>
          </a:lnRef>
          <a:fillRef idx="0">
            <a:schemeClr val="accent1"/>
          </a:fillRef>
          <a:effectRef idx="0">
            <a:schemeClr val="accent1"/>
          </a:effectRef>
          <a:fontRef idx="minor">
            <a:schemeClr val="tx1"/>
          </a:fontRef>
        </p:style>
      </p:cxnSp>
      <p:sp>
        <p:nvSpPr>
          <p:cNvPr id="14" name="矩形: 圆角 13">
            <a:extLst>
              <a:ext uri="{FF2B5EF4-FFF2-40B4-BE49-F238E27FC236}">
                <a16:creationId xmlns:a16="http://schemas.microsoft.com/office/drawing/2014/main" id="{2249D837-4F35-468B-8D60-7794437719CB}"/>
              </a:ext>
            </a:extLst>
          </p:cNvPr>
          <p:cNvSpPr/>
          <p:nvPr/>
        </p:nvSpPr>
        <p:spPr>
          <a:xfrm>
            <a:off x="1295400" y="1979108"/>
            <a:ext cx="9601200" cy="3324409"/>
          </a:xfrm>
          <a:prstGeom prst="roundRect">
            <a:avLst/>
          </a:prstGeom>
          <a:solidFill>
            <a:srgbClr val="DCE3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30000"/>
              </a:lnSpc>
            </a:pPr>
            <a:r>
              <a:rPr lang="zh-CN" altLang="zh-CN" sz="3200" b="1" kern="10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深刻把握通州区新时代发展要求，充分认知北京城市副中心治理特色，秉承创新规划导向，以首善标准、系统集成、平灾结合、领域综合为原则，形成体系布局完善、运行机制健全、资源高效利用、指导落地实施的规划成果。</a:t>
            </a:r>
            <a:endParaRPr lang="zh-CN" altLang="en-US" sz="3200" b="1">
              <a:solidFill>
                <a:schemeClr val="tx1"/>
              </a:solidFill>
              <a:latin typeface="微软雅黑" panose="020B0503020204020204" pitchFamily="34" charset="-122"/>
              <a:ea typeface="微软雅黑" panose="020B0503020204020204" pitchFamily="34" charset="-122"/>
            </a:endParaRPr>
          </a:p>
        </p:txBody>
      </p:sp>
      <p:sp>
        <p:nvSpPr>
          <p:cNvPr id="15" name="矩形 14">
            <a:extLst>
              <a:ext uri="{FF2B5EF4-FFF2-40B4-BE49-F238E27FC236}">
                <a16:creationId xmlns:a16="http://schemas.microsoft.com/office/drawing/2014/main" id="{E40EDEFC-89D5-4BF9-913E-EEC00B24F211}"/>
              </a:ext>
            </a:extLst>
          </p:cNvPr>
          <p:cNvSpPr/>
          <p:nvPr/>
        </p:nvSpPr>
        <p:spPr>
          <a:xfrm>
            <a:off x="-208344" y="5425440"/>
            <a:ext cx="12735624" cy="16459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69836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a:extLst>
              <a:ext uri="{FF2B5EF4-FFF2-40B4-BE49-F238E27FC236}">
                <a16:creationId xmlns:a16="http://schemas.microsoft.com/office/drawing/2014/main" id="{90A14823-D6DC-46DF-822F-F03BE9AF5DC3}"/>
              </a:ext>
            </a:extLst>
          </p:cNvPr>
          <p:cNvGrpSpPr/>
          <p:nvPr/>
        </p:nvGrpSpPr>
        <p:grpSpPr>
          <a:xfrm>
            <a:off x="284480" y="0"/>
            <a:ext cx="11426058" cy="6037126"/>
            <a:chOff x="284480" y="0"/>
            <a:chExt cx="11426058" cy="6037126"/>
          </a:xfrm>
        </p:grpSpPr>
        <p:sp>
          <p:nvSpPr>
            <p:cNvPr id="5" name="矩形: 圆角 4">
              <a:extLst>
                <a:ext uri="{FF2B5EF4-FFF2-40B4-BE49-F238E27FC236}">
                  <a16:creationId xmlns:a16="http://schemas.microsoft.com/office/drawing/2014/main" id="{5D2EC429-79AC-44E0-A9EA-A96D122E050B}"/>
                </a:ext>
              </a:extLst>
            </p:cNvPr>
            <p:cNvSpPr/>
            <p:nvPr/>
          </p:nvSpPr>
          <p:spPr>
            <a:xfrm>
              <a:off x="481461" y="820873"/>
              <a:ext cx="11229077" cy="5216253"/>
            </a:xfrm>
            <a:prstGeom prst="roundRect">
              <a:avLst/>
            </a:prstGeom>
            <a:solidFill>
              <a:srgbClr val="CBD3DE"/>
            </a:solidFill>
            <a:ln>
              <a:solidFill>
                <a:srgbClr val="CBD3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id="{9B7E98BF-39ED-4D32-ADE7-B39A8EFBA273}"/>
                </a:ext>
              </a:extLst>
            </p:cNvPr>
            <p:cNvSpPr txBox="1"/>
            <p:nvPr/>
          </p:nvSpPr>
          <p:spPr>
            <a:xfrm>
              <a:off x="594359" y="1158730"/>
              <a:ext cx="11003280" cy="4540538"/>
            </a:xfrm>
            <a:prstGeom prst="rect">
              <a:avLst/>
            </a:prstGeom>
            <a:noFill/>
          </p:spPr>
          <p:txBody>
            <a:bodyPr wrap="square">
              <a:spAutoFit/>
            </a:bodyPr>
            <a:lstStyle/>
            <a:p>
              <a:pPr algn="just">
                <a:lnSpc>
                  <a:spcPct val="150000"/>
                </a:lnSpc>
              </a:pPr>
              <a:r>
                <a:rPr lang="zh-CN" altLang="zh-CN" sz="2800" b="1" kern="100">
                  <a:effectLst/>
                  <a:latin typeface="微软雅黑" panose="020B0503020204020204" pitchFamily="34" charset="-122"/>
                  <a:ea typeface="微软雅黑" panose="020B0503020204020204" pitchFamily="34" charset="-122"/>
                  <a:cs typeface="Times New Roman" panose="02020603050405020304" pitchFamily="18" charset="0"/>
                </a:rPr>
                <a:t>为深入贯彻习近平总书记关于应急管理的重要论述和对北京重要讲话精神，落实《北京</a:t>
              </a:r>
              <a:r>
                <a:rPr lang="zh-CN" altLang="zh-CN" sz="2800" b="1" kern="100">
                  <a:latin typeface="微软雅黑" panose="020B0503020204020204" pitchFamily="34" charset="-122"/>
                  <a:ea typeface="微软雅黑" panose="020B0503020204020204" pitchFamily="34" charset="-122"/>
                  <a:cs typeface="Times New Roman" panose="02020603050405020304" pitchFamily="18" charset="0"/>
                </a:rPr>
                <a:t>城市总体规划（</a:t>
              </a:r>
              <a:r>
                <a:rPr lang="en-US" altLang="zh-CN" sz="2800" b="1" kern="100">
                  <a:latin typeface="微软雅黑" panose="020B0503020204020204" pitchFamily="34" charset="-122"/>
                  <a:ea typeface="微软雅黑" panose="020B0503020204020204" pitchFamily="34" charset="-122"/>
                  <a:cs typeface="Times New Roman" panose="02020603050405020304" pitchFamily="18" charset="0"/>
                </a:rPr>
                <a:t>2016</a:t>
              </a:r>
              <a:r>
                <a:rPr lang="zh-CN" altLang="zh-CN" sz="2800" b="1" kern="100">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2800" b="1" kern="100">
                  <a:latin typeface="微软雅黑" panose="020B0503020204020204" pitchFamily="34" charset="-122"/>
                  <a:ea typeface="微软雅黑" panose="020B0503020204020204" pitchFamily="34" charset="-122"/>
                  <a:cs typeface="Times New Roman" panose="02020603050405020304" pitchFamily="18" charset="0"/>
                </a:rPr>
                <a:t>—2035</a:t>
              </a:r>
              <a:r>
                <a:rPr lang="zh-CN" altLang="zh-CN" sz="2800" b="1" kern="100">
                  <a:latin typeface="微软雅黑" panose="020B0503020204020204" pitchFamily="34" charset="-122"/>
                  <a:ea typeface="微软雅黑" panose="020B0503020204020204" pitchFamily="34" charset="-122"/>
                  <a:cs typeface="Times New Roman" panose="02020603050405020304" pitchFamily="18" charset="0"/>
                </a:rPr>
                <a:t>年）》和《北京城市副中心控制性详细规划（</a:t>
              </a:r>
              <a:r>
                <a:rPr lang="en-US" altLang="zh-CN" sz="2800" b="1" kern="100">
                  <a:latin typeface="微软雅黑" panose="020B0503020204020204" pitchFamily="34" charset="-122"/>
                  <a:ea typeface="微软雅黑" panose="020B0503020204020204" pitchFamily="34" charset="-122"/>
                  <a:cs typeface="Times New Roman" panose="02020603050405020304" pitchFamily="18" charset="0"/>
                </a:rPr>
                <a:t>2016</a:t>
              </a:r>
              <a:r>
                <a:rPr lang="zh-CN" altLang="zh-CN" sz="2800" b="1" kern="100">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2800" b="1" kern="100">
                  <a:latin typeface="微软雅黑" panose="020B0503020204020204" pitchFamily="34" charset="-122"/>
                  <a:ea typeface="微软雅黑" panose="020B0503020204020204" pitchFamily="34" charset="-122"/>
                  <a:cs typeface="Times New Roman" panose="02020603050405020304" pitchFamily="18" charset="0"/>
                </a:rPr>
                <a:t>—2035</a:t>
              </a:r>
              <a:r>
                <a:rPr lang="zh-CN" altLang="zh-CN" sz="2800" b="1" kern="100">
                  <a:latin typeface="微软雅黑" panose="020B0503020204020204" pitchFamily="34" charset="-122"/>
                  <a:ea typeface="微软雅黑" panose="020B0503020204020204" pitchFamily="34" charset="-122"/>
                  <a:cs typeface="Times New Roman" panose="02020603050405020304" pitchFamily="18" charset="0"/>
                </a:rPr>
                <a:t>年）》批复要求，严格遵循《北京市应急避难场所规划（</a:t>
              </a:r>
              <a:r>
                <a:rPr lang="en-US" altLang="zh-CN" sz="2800" b="1" kern="100">
                  <a:latin typeface="微软雅黑" panose="020B0503020204020204" pitchFamily="34" charset="-122"/>
                  <a:ea typeface="微软雅黑" panose="020B0503020204020204" pitchFamily="34" charset="-122"/>
                  <a:cs typeface="Times New Roman" panose="02020603050405020304" pitchFamily="18" charset="0"/>
                </a:rPr>
                <a:t>2022</a:t>
              </a:r>
              <a:r>
                <a:rPr lang="zh-CN" altLang="zh-CN" sz="2800" b="1" kern="100">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2800" b="1" kern="100">
                  <a:latin typeface="微软雅黑" panose="020B0503020204020204" pitchFamily="34" charset="-122"/>
                  <a:ea typeface="微软雅黑" panose="020B0503020204020204" pitchFamily="34" charset="-122"/>
                  <a:cs typeface="Times New Roman" panose="02020603050405020304" pitchFamily="18" charset="0"/>
                </a:rPr>
                <a:t>—2035</a:t>
              </a:r>
              <a:r>
                <a:rPr lang="zh-CN" altLang="zh-CN" sz="2800" b="1" kern="100">
                  <a:latin typeface="微软雅黑" panose="020B0503020204020204" pitchFamily="34" charset="-122"/>
                  <a:ea typeface="微软雅黑" panose="020B0503020204020204" pitchFamily="34" charset="-122"/>
                  <a:cs typeface="Times New Roman" panose="02020603050405020304" pitchFamily="18" charset="0"/>
                </a:rPr>
                <a:t>年）》（以下</a:t>
              </a:r>
              <a:r>
                <a:rPr lang="zh-CN" altLang="zh-CN" sz="2800" b="1" kern="100">
                  <a:effectLst/>
                  <a:latin typeface="微软雅黑" panose="020B0503020204020204" pitchFamily="34" charset="-122"/>
                  <a:ea typeface="微软雅黑" panose="020B0503020204020204" pitchFamily="34" charset="-122"/>
                  <a:cs typeface="Times New Roman" panose="02020603050405020304" pitchFamily="18" charset="0"/>
                </a:rPr>
                <a:t>简称</a:t>
              </a:r>
              <a:r>
                <a:rPr lang="en-US" altLang="zh-CN" sz="2800" b="1"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2800" b="1" kern="100">
                  <a:effectLst/>
                  <a:latin typeface="微软雅黑" panose="020B0503020204020204" pitchFamily="34" charset="-122"/>
                  <a:ea typeface="微软雅黑" panose="020B0503020204020204" pitchFamily="34" charset="-122"/>
                  <a:cs typeface="Times New Roman" panose="02020603050405020304" pitchFamily="18" charset="0"/>
                </a:rPr>
                <a:t>市级规划</a:t>
              </a:r>
              <a:r>
                <a:rPr lang="en-US" altLang="zh-CN" sz="2800" b="1"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2800" b="1" kern="100">
                  <a:effectLst/>
                  <a:latin typeface="微软雅黑" panose="020B0503020204020204" pitchFamily="34" charset="-122"/>
                  <a:ea typeface="微软雅黑" panose="020B0503020204020204" pitchFamily="34" charset="-122"/>
                  <a:cs typeface="Times New Roman" panose="02020603050405020304" pitchFamily="18" charset="0"/>
                </a:rPr>
                <a:t>）具体指导和总体目标，依据《应急避难场所专项规划编制指南》规范要求，通州区应急管理局组织编制了《北京城市副中心（通州区）应急避难场所专项规划（</a:t>
              </a:r>
              <a:r>
                <a:rPr lang="en-US" altLang="zh-CN" sz="2800" b="1" kern="100">
                  <a:effectLst/>
                  <a:latin typeface="微软雅黑" panose="020B0503020204020204" pitchFamily="34" charset="-122"/>
                  <a:ea typeface="微软雅黑" panose="020B0503020204020204" pitchFamily="34" charset="-122"/>
                  <a:cs typeface="Times New Roman" panose="02020603050405020304" pitchFamily="18" charset="0"/>
                </a:rPr>
                <a:t>2022</a:t>
              </a:r>
              <a:r>
                <a:rPr lang="zh-CN" altLang="zh-CN" sz="2800" b="1" kern="100">
                  <a:effectLst/>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2800" b="1" kern="100">
                  <a:effectLst/>
                  <a:latin typeface="微软雅黑" panose="020B0503020204020204" pitchFamily="34" charset="-122"/>
                  <a:ea typeface="微软雅黑" panose="020B0503020204020204" pitchFamily="34" charset="-122"/>
                  <a:cs typeface="Times New Roman" panose="02020603050405020304" pitchFamily="18" charset="0"/>
                </a:rPr>
                <a:t>—2035</a:t>
              </a:r>
              <a:r>
                <a:rPr lang="zh-CN" altLang="zh-CN" sz="2800" b="1" kern="100">
                  <a:effectLst/>
                  <a:latin typeface="微软雅黑" panose="020B0503020204020204" pitchFamily="34" charset="-122"/>
                  <a:ea typeface="微软雅黑" panose="020B0503020204020204" pitchFamily="34" charset="-122"/>
                  <a:cs typeface="Times New Roman" panose="02020603050405020304" pitchFamily="18" charset="0"/>
                </a:rPr>
                <a:t>年）》。</a:t>
              </a:r>
              <a:endParaRPr lang="zh-CN" altLang="zh-CN" b="1" kern="100">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7" name="矩形 6">
              <a:extLst>
                <a:ext uri="{FF2B5EF4-FFF2-40B4-BE49-F238E27FC236}">
                  <a16:creationId xmlns:a16="http://schemas.microsoft.com/office/drawing/2014/main" id="{1B204420-7096-48F0-8AC7-E1989781C8EB}"/>
                </a:ext>
              </a:extLst>
            </p:cNvPr>
            <p:cNvSpPr/>
            <p:nvPr/>
          </p:nvSpPr>
          <p:spPr>
            <a:xfrm>
              <a:off x="284480" y="0"/>
              <a:ext cx="1940560"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latin typeface="微软雅黑" panose="020B0503020204020204" pitchFamily="34" charset="-122"/>
                  <a:ea typeface="微软雅黑" panose="020B0503020204020204" pitchFamily="34" charset="-122"/>
                </a:rPr>
                <a:t>导 读</a:t>
              </a:r>
            </a:p>
          </p:txBody>
        </p:sp>
      </p:grpSp>
    </p:spTree>
    <p:extLst>
      <p:ext uri="{BB962C8B-B14F-4D97-AF65-F5344CB8AC3E}">
        <p14:creationId xmlns:p14="http://schemas.microsoft.com/office/powerpoint/2010/main" val="2287501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CE6D8236-2853-4CE4-B87B-237A6A1FA1EF}"/>
              </a:ext>
            </a:extLst>
          </p:cNvPr>
          <p:cNvSpPr/>
          <p:nvPr/>
        </p:nvSpPr>
        <p:spPr>
          <a:xfrm>
            <a:off x="284480" y="0"/>
            <a:ext cx="2834640"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01 </a:t>
            </a:r>
            <a:r>
              <a:rPr lang="zh-CN" altLang="en-US" sz="3600" b="1">
                <a:latin typeface="微软雅黑" panose="020B0503020204020204" pitchFamily="34" charset="-122"/>
                <a:ea typeface="微软雅黑" panose="020B0503020204020204" pitchFamily="34" charset="-122"/>
              </a:rPr>
              <a:t>规划原则</a:t>
            </a:r>
          </a:p>
        </p:txBody>
      </p:sp>
      <p:grpSp>
        <p:nvGrpSpPr>
          <p:cNvPr id="28" name="组合 27">
            <a:extLst>
              <a:ext uri="{FF2B5EF4-FFF2-40B4-BE49-F238E27FC236}">
                <a16:creationId xmlns:a16="http://schemas.microsoft.com/office/drawing/2014/main" id="{0F9CE1EA-1735-41AB-94B7-577171C0FAA2}"/>
              </a:ext>
            </a:extLst>
          </p:cNvPr>
          <p:cNvGrpSpPr/>
          <p:nvPr/>
        </p:nvGrpSpPr>
        <p:grpSpPr>
          <a:xfrm>
            <a:off x="284481" y="1339245"/>
            <a:ext cx="1145890" cy="1758232"/>
            <a:chOff x="1450975" y="1409700"/>
            <a:chExt cx="1316037" cy="2019300"/>
          </a:xfrm>
        </p:grpSpPr>
        <p:sp>
          <p:nvSpPr>
            <p:cNvPr id="29" name="圆角矩形 26">
              <a:extLst>
                <a:ext uri="{FF2B5EF4-FFF2-40B4-BE49-F238E27FC236}">
                  <a16:creationId xmlns:a16="http://schemas.microsoft.com/office/drawing/2014/main" id="{F43FCCD2-AA49-4132-9B0E-7684445977CF}"/>
                </a:ext>
              </a:extLst>
            </p:cNvPr>
            <p:cNvSpPr/>
            <p:nvPr/>
          </p:nvSpPr>
          <p:spPr>
            <a:xfrm>
              <a:off x="1450975" y="1409700"/>
              <a:ext cx="1316037" cy="2019300"/>
            </a:xfrm>
            <a:prstGeom prst="roundRect">
              <a:avLst>
                <a:gd name="adj" fmla="val 0"/>
              </a:avLst>
            </a:prstGeom>
            <a:solidFill>
              <a:srgbClr val="1D4374"/>
            </a:solidFill>
            <a:ln w="285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dirty="0">
                <a:latin typeface="微软雅黑" panose="020B0503020204020204" pitchFamily="34" charset="-122"/>
                <a:ea typeface="微软雅黑" panose="020B0503020204020204" pitchFamily="34" charset="-122"/>
              </a:endParaRPr>
            </a:p>
          </p:txBody>
        </p:sp>
        <p:sp>
          <p:nvSpPr>
            <p:cNvPr id="30" name="矩形 29">
              <a:extLst>
                <a:ext uri="{FF2B5EF4-FFF2-40B4-BE49-F238E27FC236}">
                  <a16:creationId xmlns:a16="http://schemas.microsoft.com/office/drawing/2014/main" id="{CAD9A985-B2AE-4F83-A164-79EF203F37F7}"/>
                </a:ext>
              </a:extLst>
            </p:cNvPr>
            <p:cNvSpPr/>
            <p:nvPr/>
          </p:nvSpPr>
          <p:spPr>
            <a:xfrm>
              <a:off x="1450975" y="2217218"/>
              <a:ext cx="133350" cy="404265"/>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latin typeface="微软雅黑" panose="020B0503020204020204" pitchFamily="34" charset="-122"/>
                <a:ea typeface="微软雅黑" panose="020B0503020204020204" pitchFamily="34" charset="-122"/>
              </a:endParaRPr>
            </a:p>
          </p:txBody>
        </p:sp>
        <p:sp>
          <p:nvSpPr>
            <p:cNvPr id="31" name="矩形 30">
              <a:extLst>
                <a:ext uri="{FF2B5EF4-FFF2-40B4-BE49-F238E27FC236}">
                  <a16:creationId xmlns:a16="http://schemas.microsoft.com/office/drawing/2014/main" id="{B56ED295-3B35-4906-BFCE-EC131506791A}"/>
                </a:ext>
              </a:extLst>
            </p:cNvPr>
            <p:cNvSpPr/>
            <p:nvPr/>
          </p:nvSpPr>
          <p:spPr>
            <a:xfrm>
              <a:off x="2633662" y="2217218"/>
              <a:ext cx="133350" cy="404265"/>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latin typeface="微软雅黑" panose="020B0503020204020204" pitchFamily="34" charset="-122"/>
                <a:ea typeface="微软雅黑" panose="020B0503020204020204" pitchFamily="34" charset="-122"/>
              </a:endParaRPr>
            </a:p>
          </p:txBody>
        </p:sp>
        <p:cxnSp>
          <p:nvCxnSpPr>
            <p:cNvPr id="32" name="直接连接符 31">
              <a:extLst>
                <a:ext uri="{FF2B5EF4-FFF2-40B4-BE49-F238E27FC236}">
                  <a16:creationId xmlns:a16="http://schemas.microsoft.com/office/drawing/2014/main" id="{566DD4B9-4A66-40FC-A61F-F5D16368DE07}"/>
                </a:ext>
              </a:extLst>
            </p:cNvPr>
            <p:cNvCxnSpPr>
              <a:stCxn id="30" idx="3"/>
              <a:endCxn id="31" idx="1"/>
            </p:cNvCxnSpPr>
            <p:nvPr/>
          </p:nvCxnSpPr>
          <p:spPr>
            <a:xfrm>
              <a:off x="1584325" y="2419351"/>
              <a:ext cx="1049337"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3" name="文本框 32">
              <a:extLst>
                <a:ext uri="{FF2B5EF4-FFF2-40B4-BE49-F238E27FC236}">
                  <a16:creationId xmlns:a16="http://schemas.microsoft.com/office/drawing/2014/main" id="{2266904E-8C15-4C3A-97EB-879989AE1D25}"/>
                </a:ext>
              </a:extLst>
            </p:cNvPr>
            <p:cNvSpPr txBox="1"/>
            <p:nvPr/>
          </p:nvSpPr>
          <p:spPr>
            <a:xfrm>
              <a:off x="1657757" y="1488326"/>
              <a:ext cx="902471" cy="1519948"/>
            </a:xfrm>
            <a:prstGeom prst="rect">
              <a:avLst/>
            </a:prstGeom>
            <a:noFill/>
          </p:spPr>
          <p:txBody>
            <a:bodyPr wrap="none" rtlCol="0">
              <a:spAutoFit/>
            </a:bodyPr>
            <a:lstStyle/>
            <a:p>
              <a:pPr algn="ctr"/>
              <a:r>
                <a:rPr lang="en-US" altLang="zh-CN" sz="8000">
                  <a:solidFill>
                    <a:schemeClr val="tx2">
                      <a:lumMod val="20000"/>
                      <a:lumOff val="80000"/>
                    </a:schemeClr>
                  </a:solidFill>
                  <a:latin typeface="微软雅黑" panose="020B0503020204020204" pitchFamily="34" charset="-122"/>
                  <a:ea typeface="微软雅黑" panose="020B0503020204020204" pitchFamily="34" charset="-122"/>
                </a:rPr>
                <a:t>1</a:t>
              </a:r>
              <a:endParaRPr lang="zh-CN" altLang="en-US" sz="8000" dirty="0">
                <a:solidFill>
                  <a:schemeClr val="tx2">
                    <a:lumMod val="20000"/>
                    <a:lumOff val="80000"/>
                  </a:schemeClr>
                </a:solidFill>
                <a:latin typeface="微软雅黑" panose="020B0503020204020204" pitchFamily="34" charset="-122"/>
                <a:ea typeface="微软雅黑" panose="020B0503020204020204" pitchFamily="34" charset="-122"/>
              </a:endParaRPr>
            </a:p>
          </p:txBody>
        </p:sp>
      </p:grpSp>
      <p:grpSp>
        <p:nvGrpSpPr>
          <p:cNvPr id="34" name="组合 33">
            <a:extLst>
              <a:ext uri="{FF2B5EF4-FFF2-40B4-BE49-F238E27FC236}">
                <a16:creationId xmlns:a16="http://schemas.microsoft.com/office/drawing/2014/main" id="{5F055ECA-390D-4105-A239-F88085EAA32A}"/>
              </a:ext>
            </a:extLst>
          </p:cNvPr>
          <p:cNvGrpSpPr/>
          <p:nvPr/>
        </p:nvGrpSpPr>
        <p:grpSpPr>
          <a:xfrm>
            <a:off x="1629200" y="1377225"/>
            <a:ext cx="4489674" cy="2574870"/>
            <a:chOff x="2898171" y="1777489"/>
            <a:chExt cx="3283000" cy="2511407"/>
          </a:xfrm>
        </p:grpSpPr>
        <p:cxnSp>
          <p:nvCxnSpPr>
            <p:cNvPr id="35" name="直接连接符 34">
              <a:extLst>
                <a:ext uri="{FF2B5EF4-FFF2-40B4-BE49-F238E27FC236}">
                  <a16:creationId xmlns:a16="http://schemas.microsoft.com/office/drawing/2014/main" id="{3BA6FC22-8068-4455-902C-37889381AC8C}"/>
                </a:ext>
              </a:extLst>
            </p:cNvPr>
            <p:cNvCxnSpPr/>
            <p:nvPr/>
          </p:nvCxnSpPr>
          <p:spPr>
            <a:xfrm>
              <a:off x="2898173" y="2119122"/>
              <a:ext cx="2627914"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6" name="文本框 35">
              <a:extLst>
                <a:ext uri="{FF2B5EF4-FFF2-40B4-BE49-F238E27FC236}">
                  <a16:creationId xmlns:a16="http://schemas.microsoft.com/office/drawing/2014/main" id="{DC197F1C-88CB-4F09-955D-98A89B46446A}"/>
                </a:ext>
              </a:extLst>
            </p:cNvPr>
            <p:cNvSpPr txBox="1"/>
            <p:nvPr/>
          </p:nvSpPr>
          <p:spPr>
            <a:xfrm>
              <a:off x="2898173" y="1777489"/>
              <a:ext cx="3282998" cy="398816"/>
            </a:xfrm>
            <a:prstGeom prst="rect">
              <a:avLst/>
            </a:prstGeom>
            <a:noFill/>
          </p:spPr>
          <p:txBody>
            <a:bodyPr wrap="square" rtlCol="0">
              <a:spAutoFit/>
            </a:bodyPr>
            <a:lstStyle/>
            <a:p>
              <a:pPr algn="just">
                <a:lnSpc>
                  <a:spcPct val="90000"/>
                </a:lnSpc>
                <a:spcBef>
                  <a:spcPts val="1143"/>
                </a:spcBef>
              </a:pPr>
              <a:r>
                <a:rPr lang="zh-CN" altLang="zh-CN" sz="2286" b="1">
                  <a:solidFill>
                    <a:srgbClr val="000000"/>
                  </a:solidFill>
                  <a:latin typeface="微软雅黑" panose="020B0503020204020204" pitchFamily="34" charset="-122"/>
                  <a:ea typeface="微软雅黑" panose="020B0503020204020204" pitchFamily="34" charset="-122"/>
                </a:rPr>
                <a:t>坚持底线思维、精益求精</a:t>
              </a:r>
              <a:endParaRPr lang="zh-CN" altLang="en-US" sz="2286" b="1" dirty="0">
                <a:solidFill>
                  <a:srgbClr val="000000"/>
                </a:solidFill>
                <a:latin typeface="微软雅黑" panose="020B0503020204020204" pitchFamily="34" charset="-122"/>
                <a:ea typeface="微软雅黑" panose="020B0503020204020204" pitchFamily="34" charset="-122"/>
              </a:endParaRPr>
            </a:p>
          </p:txBody>
        </p:sp>
        <p:sp>
          <p:nvSpPr>
            <p:cNvPr id="37" name="文本框 36">
              <a:extLst>
                <a:ext uri="{FF2B5EF4-FFF2-40B4-BE49-F238E27FC236}">
                  <a16:creationId xmlns:a16="http://schemas.microsoft.com/office/drawing/2014/main" id="{D1F3E390-C05A-45AD-AF58-36BE65629945}"/>
                </a:ext>
              </a:extLst>
            </p:cNvPr>
            <p:cNvSpPr txBox="1"/>
            <p:nvPr/>
          </p:nvSpPr>
          <p:spPr>
            <a:xfrm>
              <a:off x="2898171" y="2128647"/>
              <a:ext cx="3158928" cy="2160249"/>
            </a:xfrm>
            <a:prstGeom prst="rect">
              <a:avLst/>
            </a:prstGeom>
            <a:noFill/>
          </p:spPr>
          <p:txBody>
            <a:bodyPr wrap="square" rtlCol="0">
              <a:spAutoFit/>
            </a:bodyPr>
            <a:lstStyle/>
            <a:p>
              <a:pPr algn="just">
                <a:lnSpc>
                  <a:spcPct val="130000"/>
                </a:lnSpc>
              </a:pPr>
              <a:r>
                <a:rPr lang="zh-CN" altLang="zh-CN">
                  <a:solidFill>
                    <a:srgbClr val="000000"/>
                  </a:solidFill>
                  <a:latin typeface="微软雅黑" panose="020B0503020204020204" pitchFamily="34" charset="-122"/>
                  <a:ea typeface="微软雅黑" panose="020B0503020204020204" pitchFamily="34" charset="-122"/>
                </a:rPr>
                <a:t>落实总体国家安全观，深刻领悟北京城市副中心和国际大都市区的安全重要性和治理复杂性，着力提升多维度风险综合应对能力，坚持生命至上，人民至上，因地制宜制定差异化配置标准，搭建分级配置的规划建设标准体系</a:t>
              </a:r>
              <a:r>
                <a:rPr lang="zh-CN" altLang="en-US">
                  <a:solidFill>
                    <a:srgbClr val="000000"/>
                  </a:solidFill>
                  <a:latin typeface="微软雅黑" panose="020B0503020204020204" pitchFamily="34" charset="-122"/>
                  <a:ea typeface="微软雅黑" panose="020B0503020204020204" pitchFamily="34" charset="-122"/>
                </a:rPr>
                <a:t>。</a:t>
              </a:r>
              <a:endParaRPr lang="en-US" altLang="zh-CN" dirty="0">
                <a:solidFill>
                  <a:srgbClr val="000000"/>
                </a:solidFill>
                <a:latin typeface="微软雅黑" panose="020B0503020204020204" pitchFamily="34" charset="-122"/>
                <a:ea typeface="微软雅黑" panose="020B0503020204020204" pitchFamily="34" charset="-122"/>
              </a:endParaRPr>
            </a:p>
          </p:txBody>
        </p:sp>
      </p:grpSp>
      <p:grpSp>
        <p:nvGrpSpPr>
          <p:cNvPr id="38" name="组合 37">
            <a:extLst>
              <a:ext uri="{FF2B5EF4-FFF2-40B4-BE49-F238E27FC236}">
                <a16:creationId xmlns:a16="http://schemas.microsoft.com/office/drawing/2014/main" id="{47D448A2-939D-4275-A2FB-AB1698FA09C2}"/>
              </a:ext>
            </a:extLst>
          </p:cNvPr>
          <p:cNvGrpSpPr/>
          <p:nvPr/>
        </p:nvGrpSpPr>
        <p:grpSpPr>
          <a:xfrm>
            <a:off x="7818409" y="1377225"/>
            <a:ext cx="4320001" cy="1854671"/>
            <a:chOff x="2898173" y="1777489"/>
            <a:chExt cx="3238294" cy="1808960"/>
          </a:xfrm>
        </p:grpSpPr>
        <p:cxnSp>
          <p:nvCxnSpPr>
            <p:cNvPr id="39" name="直接连接符 38">
              <a:extLst>
                <a:ext uri="{FF2B5EF4-FFF2-40B4-BE49-F238E27FC236}">
                  <a16:creationId xmlns:a16="http://schemas.microsoft.com/office/drawing/2014/main" id="{CF6FABE7-F15C-4F9C-9C3A-82E707DE281F}"/>
                </a:ext>
              </a:extLst>
            </p:cNvPr>
            <p:cNvCxnSpPr/>
            <p:nvPr/>
          </p:nvCxnSpPr>
          <p:spPr>
            <a:xfrm>
              <a:off x="2898173" y="2119122"/>
              <a:ext cx="2627914"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0" name="文本框 39">
              <a:extLst>
                <a:ext uri="{FF2B5EF4-FFF2-40B4-BE49-F238E27FC236}">
                  <a16:creationId xmlns:a16="http://schemas.microsoft.com/office/drawing/2014/main" id="{8B79FEC7-9969-458F-8F46-D677A1F52D5F}"/>
                </a:ext>
              </a:extLst>
            </p:cNvPr>
            <p:cNvSpPr txBox="1"/>
            <p:nvPr/>
          </p:nvSpPr>
          <p:spPr>
            <a:xfrm>
              <a:off x="2898173" y="1777489"/>
              <a:ext cx="3194579" cy="398816"/>
            </a:xfrm>
            <a:prstGeom prst="rect">
              <a:avLst/>
            </a:prstGeom>
            <a:noFill/>
          </p:spPr>
          <p:txBody>
            <a:bodyPr wrap="square" rtlCol="0">
              <a:spAutoFit/>
            </a:bodyPr>
            <a:lstStyle/>
            <a:p>
              <a:pPr algn="just">
                <a:lnSpc>
                  <a:spcPct val="90000"/>
                </a:lnSpc>
                <a:spcBef>
                  <a:spcPts val="1143"/>
                </a:spcBef>
              </a:pPr>
              <a:r>
                <a:rPr lang="zh-CN" altLang="zh-CN" sz="2286" b="1">
                  <a:solidFill>
                    <a:srgbClr val="000000"/>
                  </a:solidFill>
                  <a:latin typeface="微软雅黑" panose="020B0503020204020204" pitchFamily="34" charset="-122"/>
                  <a:ea typeface="微软雅黑" panose="020B0503020204020204" pitchFamily="34" charset="-122"/>
                </a:rPr>
                <a:t>坚持系统集成、防救结合</a:t>
              </a:r>
              <a:endParaRPr lang="zh-CN" altLang="en-US" sz="2286" b="1" dirty="0">
                <a:solidFill>
                  <a:srgbClr val="000000"/>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CCDC4FA0-5320-4E07-A64D-88741AE3EB15}"/>
                </a:ext>
              </a:extLst>
            </p:cNvPr>
            <p:cNvSpPr txBox="1"/>
            <p:nvPr/>
          </p:nvSpPr>
          <p:spPr>
            <a:xfrm>
              <a:off x="2898173" y="2128647"/>
              <a:ext cx="3238294" cy="1457802"/>
            </a:xfrm>
            <a:prstGeom prst="rect">
              <a:avLst/>
            </a:prstGeom>
            <a:noFill/>
          </p:spPr>
          <p:txBody>
            <a:bodyPr wrap="square" rtlCol="0">
              <a:spAutoFit/>
            </a:bodyPr>
            <a:lstStyle/>
            <a:p>
              <a:pPr algn="just">
                <a:lnSpc>
                  <a:spcPct val="130000"/>
                </a:lnSpc>
              </a:pPr>
              <a:r>
                <a:rPr lang="zh-CN" altLang="zh-CN">
                  <a:solidFill>
                    <a:srgbClr val="000000"/>
                  </a:solidFill>
                  <a:latin typeface="微软雅黑" panose="020B0503020204020204" pitchFamily="34" charset="-122"/>
                  <a:ea typeface="微软雅黑" panose="020B0503020204020204" pitchFamily="34" charset="-122"/>
                </a:rPr>
                <a:t>强化功能混合与时空联动，在灾前、临灾、灾时、灾后发挥不同时段的防灾、备灾、应急、救灾等方面综合作用，构建避灾防灾救灾一体的全职能应急避难场所体系</a:t>
              </a:r>
              <a:r>
                <a:rPr lang="zh-CN" altLang="en-US">
                  <a:solidFill>
                    <a:srgbClr val="000000"/>
                  </a:solidFill>
                  <a:latin typeface="微软雅黑" panose="020B0503020204020204" pitchFamily="34" charset="-122"/>
                  <a:ea typeface="微软雅黑" panose="020B0503020204020204" pitchFamily="34" charset="-122"/>
                </a:rPr>
                <a:t>。</a:t>
              </a:r>
              <a:endParaRPr lang="en-US" altLang="zh-CN" dirty="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nvGrpSpPr>
          <p:cNvPr id="42" name="组合 41">
            <a:extLst>
              <a:ext uri="{FF2B5EF4-FFF2-40B4-BE49-F238E27FC236}">
                <a16:creationId xmlns:a16="http://schemas.microsoft.com/office/drawing/2014/main" id="{371CE3E4-8610-4904-9FA0-90E36A2B4107}"/>
              </a:ext>
            </a:extLst>
          </p:cNvPr>
          <p:cNvGrpSpPr/>
          <p:nvPr/>
        </p:nvGrpSpPr>
        <p:grpSpPr>
          <a:xfrm>
            <a:off x="6450391" y="1339245"/>
            <a:ext cx="1087324" cy="1756806"/>
            <a:chOff x="1450975" y="1409700"/>
            <a:chExt cx="1316037" cy="2019300"/>
          </a:xfrm>
        </p:grpSpPr>
        <p:sp>
          <p:nvSpPr>
            <p:cNvPr id="43" name="圆角矩形 26">
              <a:extLst>
                <a:ext uri="{FF2B5EF4-FFF2-40B4-BE49-F238E27FC236}">
                  <a16:creationId xmlns:a16="http://schemas.microsoft.com/office/drawing/2014/main" id="{0BF93650-D2B1-4D14-88BE-0A53A161895A}"/>
                </a:ext>
              </a:extLst>
            </p:cNvPr>
            <p:cNvSpPr/>
            <p:nvPr/>
          </p:nvSpPr>
          <p:spPr>
            <a:xfrm>
              <a:off x="1450975" y="1409700"/>
              <a:ext cx="1316037" cy="2019300"/>
            </a:xfrm>
            <a:prstGeom prst="roundRect">
              <a:avLst>
                <a:gd name="adj" fmla="val 0"/>
              </a:avLst>
            </a:prstGeom>
            <a:solidFill>
              <a:srgbClr val="1D4374"/>
            </a:solidFill>
            <a:ln w="285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dirty="0">
                <a:latin typeface="微软雅黑" panose="020B0503020204020204" pitchFamily="34" charset="-122"/>
                <a:ea typeface="微软雅黑" panose="020B0503020204020204" pitchFamily="34" charset="-122"/>
              </a:endParaRPr>
            </a:p>
          </p:txBody>
        </p:sp>
        <p:sp>
          <p:nvSpPr>
            <p:cNvPr id="44" name="矩形 43">
              <a:extLst>
                <a:ext uri="{FF2B5EF4-FFF2-40B4-BE49-F238E27FC236}">
                  <a16:creationId xmlns:a16="http://schemas.microsoft.com/office/drawing/2014/main" id="{D5632C09-3619-43BC-8842-5AD422AD7DEF}"/>
                </a:ext>
              </a:extLst>
            </p:cNvPr>
            <p:cNvSpPr/>
            <p:nvPr/>
          </p:nvSpPr>
          <p:spPr>
            <a:xfrm>
              <a:off x="1450975" y="2217218"/>
              <a:ext cx="133350" cy="404265"/>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latin typeface="微软雅黑" panose="020B0503020204020204" pitchFamily="34" charset="-122"/>
                <a:ea typeface="微软雅黑" panose="020B0503020204020204" pitchFamily="34" charset="-122"/>
              </a:endParaRPr>
            </a:p>
          </p:txBody>
        </p:sp>
        <p:sp>
          <p:nvSpPr>
            <p:cNvPr id="45" name="矩形 44">
              <a:extLst>
                <a:ext uri="{FF2B5EF4-FFF2-40B4-BE49-F238E27FC236}">
                  <a16:creationId xmlns:a16="http://schemas.microsoft.com/office/drawing/2014/main" id="{B9C1ECCD-A298-453C-BD3A-5A161EC4D694}"/>
                </a:ext>
              </a:extLst>
            </p:cNvPr>
            <p:cNvSpPr/>
            <p:nvPr/>
          </p:nvSpPr>
          <p:spPr>
            <a:xfrm>
              <a:off x="2633662" y="2217218"/>
              <a:ext cx="133350" cy="404265"/>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latin typeface="微软雅黑" panose="020B0503020204020204" pitchFamily="34" charset="-122"/>
                <a:ea typeface="微软雅黑" panose="020B0503020204020204" pitchFamily="34" charset="-122"/>
              </a:endParaRPr>
            </a:p>
          </p:txBody>
        </p:sp>
        <p:cxnSp>
          <p:nvCxnSpPr>
            <p:cNvPr id="46" name="直接连接符 45">
              <a:extLst>
                <a:ext uri="{FF2B5EF4-FFF2-40B4-BE49-F238E27FC236}">
                  <a16:creationId xmlns:a16="http://schemas.microsoft.com/office/drawing/2014/main" id="{9C5CBE35-7413-4117-A7B7-39527CA094C2}"/>
                </a:ext>
              </a:extLst>
            </p:cNvPr>
            <p:cNvCxnSpPr>
              <a:stCxn id="44" idx="3"/>
              <a:endCxn id="45" idx="1"/>
            </p:cNvCxnSpPr>
            <p:nvPr/>
          </p:nvCxnSpPr>
          <p:spPr>
            <a:xfrm>
              <a:off x="1584325" y="2419351"/>
              <a:ext cx="1049337"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7" name="文本框 46">
              <a:extLst>
                <a:ext uri="{FF2B5EF4-FFF2-40B4-BE49-F238E27FC236}">
                  <a16:creationId xmlns:a16="http://schemas.microsoft.com/office/drawing/2014/main" id="{D5D88ADD-6670-4F73-89CA-E1D2F626A6A2}"/>
                </a:ext>
              </a:extLst>
            </p:cNvPr>
            <p:cNvSpPr txBox="1"/>
            <p:nvPr/>
          </p:nvSpPr>
          <p:spPr>
            <a:xfrm>
              <a:off x="1633454" y="1488326"/>
              <a:ext cx="951081" cy="1521181"/>
            </a:xfrm>
            <a:prstGeom prst="rect">
              <a:avLst/>
            </a:prstGeom>
            <a:noFill/>
          </p:spPr>
          <p:txBody>
            <a:bodyPr wrap="none" rtlCol="0">
              <a:spAutoFit/>
            </a:bodyPr>
            <a:lstStyle/>
            <a:p>
              <a:pPr algn="ctr"/>
              <a:r>
                <a:rPr lang="en-US" altLang="zh-CN" sz="8000" dirty="0">
                  <a:solidFill>
                    <a:schemeClr val="tx2">
                      <a:lumMod val="20000"/>
                      <a:lumOff val="80000"/>
                    </a:schemeClr>
                  </a:solidFill>
                  <a:latin typeface="微软雅黑" panose="020B0503020204020204" pitchFamily="34" charset="-122"/>
                  <a:ea typeface="微软雅黑" panose="020B0503020204020204" pitchFamily="34" charset="-122"/>
                </a:rPr>
                <a:t>2</a:t>
              </a:r>
              <a:endParaRPr lang="zh-CN" altLang="en-US" sz="8000" dirty="0">
                <a:solidFill>
                  <a:schemeClr val="tx2">
                    <a:lumMod val="20000"/>
                    <a:lumOff val="80000"/>
                  </a:schemeClr>
                </a:solidFill>
                <a:latin typeface="微软雅黑" panose="020B0503020204020204" pitchFamily="34" charset="-122"/>
                <a:ea typeface="微软雅黑" panose="020B0503020204020204" pitchFamily="34" charset="-122"/>
              </a:endParaRPr>
            </a:p>
          </p:txBody>
        </p:sp>
      </p:grpSp>
      <p:grpSp>
        <p:nvGrpSpPr>
          <p:cNvPr id="48" name="组合 47">
            <a:extLst>
              <a:ext uri="{FF2B5EF4-FFF2-40B4-BE49-F238E27FC236}">
                <a16:creationId xmlns:a16="http://schemas.microsoft.com/office/drawing/2014/main" id="{2C538C31-F2E4-47F6-AB84-6A94C91C4416}"/>
              </a:ext>
            </a:extLst>
          </p:cNvPr>
          <p:cNvGrpSpPr/>
          <p:nvPr/>
        </p:nvGrpSpPr>
        <p:grpSpPr>
          <a:xfrm>
            <a:off x="1629202" y="4112618"/>
            <a:ext cx="4320000" cy="2551439"/>
            <a:chOff x="2898173" y="1631116"/>
            <a:chExt cx="3158930" cy="3805348"/>
          </a:xfrm>
        </p:grpSpPr>
        <p:cxnSp>
          <p:nvCxnSpPr>
            <p:cNvPr id="49" name="直接连接符 48">
              <a:extLst>
                <a:ext uri="{FF2B5EF4-FFF2-40B4-BE49-F238E27FC236}">
                  <a16:creationId xmlns:a16="http://schemas.microsoft.com/office/drawing/2014/main" id="{AEC1C3BB-0C2D-49E0-A552-467443632FF0}"/>
                </a:ext>
              </a:extLst>
            </p:cNvPr>
            <p:cNvCxnSpPr/>
            <p:nvPr/>
          </p:nvCxnSpPr>
          <p:spPr>
            <a:xfrm>
              <a:off x="2898173" y="2119122"/>
              <a:ext cx="2627914"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0" name="文本框 49">
              <a:extLst>
                <a:ext uri="{FF2B5EF4-FFF2-40B4-BE49-F238E27FC236}">
                  <a16:creationId xmlns:a16="http://schemas.microsoft.com/office/drawing/2014/main" id="{2325538D-E7DF-4BAE-87AB-EBB6A73588F6}"/>
                </a:ext>
              </a:extLst>
            </p:cNvPr>
            <p:cNvSpPr txBox="1"/>
            <p:nvPr/>
          </p:nvSpPr>
          <p:spPr>
            <a:xfrm>
              <a:off x="2898173" y="1631116"/>
              <a:ext cx="2759075" cy="609846"/>
            </a:xfrm>
            <a:prstGeom prst="rect">
              <a:avLst/>
            </a:prstGeom>
            <a:noFill/>
          </p:spPr>
          <p:txBody>
            <a:bodyPr wrap="square" rtlCol="0">
              <a:spAutoFit/>
            </a:bodyPr>
            <a:lstStyle/>
            <a:p>
              <a:pPr algn="just">
                <a:lnSpc>
                  <a:spcPct val="90000"/>
                </a:lnSpc>
                <a:spcBef>
                  <a:spcPts val="1143"/>
                </a:spcBef>
              </a:pPr>
              <a:r>
                <a:rPr lang="zh-CN" altLang="zh-CN" sz="2286" b="1">
                  <a:solidFill>
                    <a:srgbClr val="000000"/>
                  </a:solidFill>
                  <a:latin typeface="微软雅黑" panose="020B0503020204020204" pitchFamily="34" charset="-122"/>
                  <a:ea typeface="微软雅黑" panose="020B0503020204020204" pitchFamily="34" charset="-122"/>
                </a:rPr>
                <a:t>坚持平灾结合、空间混合</a:t>
              </a:r>
              <a:endParaRPr lang="zh-CN" altLang="en-US" sz="2286" b="1" dirty="0">
                <a:solidFill>
                  <a:srgbClr val="000000"/>
                </a:solidFill>
                <a:latin typeface="微软雅黑" panose="020B0503020204020204" pitchFamily="34" charset="-122"/>
                <a:ea typeface="微软雅黑" panose="020B0503020204020204" pitchFamily="34" charset="-122"/>
              </a:endParaRPr>
            </a:p>
          </p:txBody>
        </p:sp>
        <p:sp>
          <p:nvSpPr>
            <p:cNvPr id="51" name="文本框 50">
              <a:extLst>
                <a:ext uri="{FF2B5EF4-FFF2-40B4-BE49-F238E27FC236}">
                  <a16:creationId xmlns:a16="http://schemas.microsoft.com/office/drawing/2014/main" id="{EC40F8A3-AF07-4FFA-B345-698A7502CB47}"/>
                </a:ext>
              </a:extLst>
            </p:cNvPr>
            <p:cNvSpPr txBox="1"/>
            <p:nvPr/>
          </p:nvSpPr>
          <p:spPr>
            <a:xfrm>
              <a:off x="2898173" y="2128646"/>
              <a:ext cx="3158930" cy="3307818"/>
            </a:xfrm>
            <a:prstGeom prst="rect">
              <a:avLst/>
            </a:prstGeom>
            <a:noFill/>
          </p:spPr>
          <p:txBody>
            <a:bodyPr wrap="square" rtlCol="0">
              <a:spAutoFit/>
            </a:bodyPr>
            <a:lstStyle/>
            <a:p>
              <a:pPr algn="just">
                <a:lnSpc>
                  <a:spcPct val="130000"/>
                </a:lnSpc>
              </a:pPr>
              <a:r>
                <a:rPr lang="zh-CN" altLang="zh-CN">
                  <a:solidFill>
                    <a:srgbClr val="000000"/>
                  </a:solidFill>
                  <a:latin typeface="微软雅黑" panose="020B0503020204020204" pitchFamily="34" charset="-122"/>
                  <a:ea typeface="微软雅黑" panose="020B0503020204020204" pitchFamily="34" charset="-122"/>
                </a:rPr>
                <a:t>妥善处理应急避难场所建设与城市更新的关系，强化资源集约统筹利用，推动应急避难场所与广场、绿地、公园、体育场馆、学校等既有设施的共享设置，完善新建设施的接入条件，在城市复合功能中实现应急避难场所体系化建设</a:t>
              </a:r>
              <a:r>
                <a:rPr lang="zh-CN" altLang="en-US">
                  <a:solidFill>
                    <a:srgbClr val="000000"/>
                  </a:solidFill>
                  <a:latin typeface="微软雅黑" panose="020B0503020204020204" pitchFamily="34" charset="-122"/>
                  <a:ea typeface="微软雅黑" panose="020B0503020204020204" pitchFamily="34" charset="-122"/>
                </a:rPr>
                <a:t>。</a:t>
              </a:r>
              <a:endParaRPr lang="en-US" altLang="zh-CN" dirty="0">
                <a:solidFill>
                  <a:srgbClr val="000000"/>
                </a:solidFill>
                <a:latin typeface="微软雅黑" panose="020B0503020204020204" pitchFamily="34" charset="-122"/>
                <a:ea typeface="微软雅黑" panose="020B0503020204020204" pitchFamily="34" charset="-122"/>
              </a:endParaRPr>
            </a:p>
          </p:txBody>
        </p:sp>
      </p:grpSp>
      <p:grpSp>
        <p:nvGrpSpPr>
          <p:cNvPr id="52" name="组合 51">
            <a:extLst>
              <a:ext uri="{FF2B5EF4-FFF2-40B4-BE49-F238E27FC236}">
                <a16:creationId xmlns:a16="http://schemas.microsoft.com/office/drawing/2014/main" id="{F16E5E3B-4519-43BF-AC1B-9E5731DD6FF8}"/>
              </a:ext>
            </a:extLst>
          </p:cNvPr>
          <p:cNvGrpSpPr/>
          <p:nvPr/>
        </p:nvGrpSpPr>
        <p:grpSpPr>
          <a:xfrm>
            <a:off x="7818409" y="4175006"/>
            <a:ext cx="4319999" cy="2214963"/>
            <a:chOff x="2898173" y="1777489"/>
            <a:chExt cx="3238294" cy="2160368"/>
          </a:xfrm>
        </p:grpSpPr>
        <p:cxnSp>
          <p:nvCxnSpPr>
            <p:cNvPr id="53" name="直接连接符 52">
              <a:extLst>
                <a:ext uri="{FF2B5EF4-FFF2-40B4-BE49-F238E27FC236}">
                  <a16:creationId xmlns:a16="http://schemas.microsoft.com/office/drawing/2014/main" id="{09F22289-6034-4B27-939D-66B76C020776}"/>
                </a:ext>
              </a:extLst>
            </p:cNvPr>
            <p:cNvCxnSpPr/>
            <p:nvPr/>
          </p:nvCxnSpPr>
          <p:spPr>
            <a:xfrm>
              <a:off x="2898173" y="2119122"/>
              <a:ext cx="2627914"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4" name="文本框 53">
              <a:extLst>
                <a:ext uri="{FF2B5EF4-FFF2-40B4-BE49-F238E27FC236}">
                  <a16:creationId xmlns:a16="http://schemas.microsoft.com/office/drawing/2014/main" id="{0B058168-6D0E-43B8-B745-EB111E731178}"/>
                </a:ext>
              </a:extLst>
            </p:cNvPr>
            <p:cNvSpPr txBox="1"/>
            <p:nvPr/>
          </p:nvSpPr>
          <p:spPr>
            <a:xfrm>
              <a:off x="2898173" y="1777489"/>
              <a:ext cx="2627914" cy="398816"/>
            </a:xfrm>
            <a:prstGeom prst="rect">
              <a:avLst/>
            </a:prstGeom>
            <a:noFill/>
          </p:spPr>
          <p:txBody>
            <a:bodyPr wrap="square" rtlCol="0">
              <a:spAutoFit/>
            </a:bodyPr>
            <a:lstStyle/>
            <a:p>
              <a:pPr algn="just">
                <a:lnSpc>
                  <a:spcPct val="90000"/>
                </a:lnSpc>
                <a:spcBef>
                  <a:spcPts val="1143"/>
                </a:spcBef>
              </a:pPr>
              <a:r>
                <a:rPr lang="zh-CN" altLang="zh-CN" sz="2286" b="1">
                  <a:solidFill>
                    <a:srgbClr val="000000"/>
                  </a:solidFill>
                  <a:latin typeface="微软雅黑" panose="020B0503020204020204" pitchFamily="34" charset="-122"/>
                  <a:ea typeface="微软雅黑" panose="020B0503020204020204" pitchFamily="34" charset="-122"/>
                </a:rPr>
                <a:t>坚持区域协调、领域综合</a:t>
              </a:r>
              <a:endParaRPr lang="zh-CN" altLang="en-US" sz="2286" b="1" dirty="0">
                <a:solidFill>
                  <a:srgbClr val="000000"/>
                </a:solidFill>
                <a:latin typeface="微软雅黑" panose="020B0503020204020204" pitchFamily="34" charset="-122"/>
                <a:ea typeface="微软雅黑" panose="020B0503020204020204" pitchFamily="34" charset="-122"/>
              </a:endParaRPr>
            </a:p>
          </p:txBody>
        </p:sp>
        <p:sp>
          <p:nvSpPr>
            <p:cNvPr id="55" name="文本框 54">
              <a:extLst>
                <a:ext uri="{FF2B5EF4-FFF2-40B4-BE49-F238E27FC236}">
                  <a16:creationId xmlns:a16="http://schemas.microsoft.com/office/drawing/2014/main" id="{80F7E7B1-8401-4370-898E-34967B2665E4}"/>
                </a:ext>
              </a:extLst>
            </p:cNvPr>
            <p:cNvSpPr txBox="1"/>
            <p:nvPr/>
          </p:nvSpPr>
          <p:spPr>
            <a:xfrm>
              <a:off x="2898173" y="2128647"/>
              <a:ext cx="3238294" cy="1809210"/>
            </a:xfrm>
            <a:prstGeom prst="rect">
              <a:avLst/>
            </a:prstGeom>
            <a:noFill/>
          </p:spPr>
          <p:txBody>
            <a:bodyPr wrap="square" rtlCol="0">
              <a:spAutoFit/>
            </a:bodyPr>
            <a:lstStyle/>
            <a:p>
              <a:pPr algn="just">
                <a:lnSpc>
                  <a:spcPts val="2800"/>
                </a:lnSpc>
              </a:pPr>
              <a:r>
                <a:rPr lang="zh-CN" altLang="zh-CN">
                  <a:solidFill>
                    <a:srgbClr val="000000"/>
                  </a:solidFill>
                  <a:latin typeface="微软雅黑" panose="020B0503020204020204" pitchFamily="34" charset="-122"/>
                  <a:ea typeface="微软雅黑" panose="020B0503020204020204" pitchFamily="34" charset="-122"/>
                </a:rPr>
                <a:t>将空间规划布局与应急管理体系充分结合，统筹医疗卫生、物资保障、人员转运、治安救援等支撑系统，增强空间保障硬实力，提高应急救灾软实力，提升多部门的协调保障合力。</a:t>
              </a:r>
            </a:p>
          </p:txBody>
        </p:sp>
      </p:grpSp>
      <p:grpSp>
        <p:nvGrpSpPr>
          <p:cNvPr id="56" name="组合 55">
            <a:extLst>
              <a:ext uri="{FF2B5EF4-FFF2-40B4-BE49-F238E27FC236}">
                <a16:creationId xmlns:a16="http://schemas.microsoft.com/office/drawing/2014/main" id="{4369C07C-6C38-4DF3-AC6B-5B01767BDE48}"/>
              </a:ext>
            </a:extLst>
          </p:cNvPr>
          <p:cNvGrpSpPr/>
          <p:nvPr/>
        </p:nvGrpSpPr>
        <p:grpSpPr>
          <a:xfrm>
            <a:off x="6450391" y="4127952"/>
            <a:ext cx="1087324" cy="1668369"/>
            <a:chOff x="1450975" y="1409700"/>
            <a:chExt cx="1316037" cy="2019300"/>
          </a:xfrm>
        </p:grpSpPr>
        <p:sp>
          <p:nvSpPr>
            <p:cNvPr id="57" name="圆角矩形 26">
              <a:extLst>
                <a:ext uri="{FF2B5EF4-FFF2-40B4-BE49-F238E27FC236}">
                  <a16:creationId xmlns:a16="http://schemas.microsoft.com/office/drawing/2014/main" id="{6447B1A8-4E09-4CAA-A1C0-DEF9CEFA5E1B}"/>
                </a:ext>
              </a:extLst>
            </p:cNvPr>
            <p:cNvSpPr/>
            <p:nvPr/>
          </p:nvSpPr>
          <p:spPr>
            <a:xfrm>
              <a:off x="1450975" y="1409700"/>
              <a:ext cx="1316037" cy="2019300"/>
            </a:xfrm>
            <a:prstGeom prst="roundRect">
              <a:avLst>
                <a:gd name="adj" fmla="val 0"/>
              </a:avLst>
            </a:prstGeom>
            <a:solidFill>
              <a:srgbClr val="1D4374"/>
            </a:solidFill>
            <a:ln w="285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latin typeface="微软雅黑" panose="020B0503020204020204" pitchFamily="34" charset="-122"/>
                <a:ea typeface="微软雅黑" panose="020B0503020204020204" pitchFamily="34" charset="-122"/>
              </a:endParaRPr>
            </a:p>
          </p:txBody>
        </p:sp>
        <p:sp>
          <p:nvSpPr>
            <p:cNvPr id="58" name="矩形 57">
              <a:extLst>
                <a:ext uri="{FF2B5EF4-FFF2-40B4-BE49-F238E27FC236}">
                  <a16:creationId xmlns:a16="http://schemas.microsoft.com/office/drawing/2014/main" id="{E055B7A8-620B-4A0A-8DC6-F49E252491EF}"/>
                </a:ext>
              </a:extLst>
            </p:cNvPr>
            <p:cNvSpPr/>
            <p:nvPr/>
          </p:nvSpPr>
          <p:spPr>
            <a:xfrm>
              <a:off x="1450975" y="2217218"/>
              <a:ext cx="133350" cy="404265"/>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latin typeface="微软雅黑" panose="020B0503020204020204" pitchFamily="34" charset="-122"/>
                <a:ea typeface="微软雅黑" panose="020B0503020204020204" pitchFamily="34" charset="-122"/>
              </a:endParaRPr>
            </a:p>
          </p:txBody>
        </p:sp>
        <p:sp>
          <p:nvSpPr>
            <p:cNvPr id="59" name="矩形 58">
              <a:extLst>
                <a:ext uri="{FF2B5EF4-FFF2-40B4-BE49-F238E27FC236}">
                  <a16:creationId xmlns:a16="http://schemas.microsoft.com/office/drawing/2014/main" id="{AF787AF4-19D7-4060-8377-5DC169886878}"/>
                </a:ext>
              </a:extLst>
            </p:cNvPr>
            <p:cNvSpPr/>
            <p:nvPr/>
          </p:nvSpPr>
          <p:spPr>
            <a:xfrm>
              <a:off x="2633662" y="2217218"/>
              <a:ext cx="133350" cy="404265"/>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latin typeface="微软雅黑" panose="020B0503020204020204" pitchFamily="34" charset="-122"/>
                <a:ea typeface="微软雅黑" panose="020B0503020204020204" pitchFamily="34" charset="-122"/>
              </a:endParaRPr>
            </a:p>
          </p:txBody>
        </p:sp>
        <p:cxnSp>
          <p:nvCxnSpPr>
            <p:cNvPr id="60" name="直接连接符 59">
              <a:extLst>
                <a:ext uri="{FF2B5EF4-FFF2-40B4-BE49-F238E27FC236}">
                  <a16:creationId xmlns:a16="http://schemas.microsoft.com/office/drawing/2014/main" id="{64C07B0D-A4FA-4436-90AC-900B18223EFA}"/>
                </a:ext>
              </a:extLst>
            </p:cNvPr>
            <p:cNvCxnSpPr>
              <a:stCxn id="58" idx="3"/>
              <a:endCxn id="59" idx="1"/>
            </p:cNvCxnSpPr>
            <p:nvPr/>
          </p:nvCxnSpPr>
          <p:spPr>
            <a:xfrm>
              <a:off x="1584325" y="2419351"/>
              <a:ext cx="1049337"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61" name="文本框 60">
              <a:extLst>
                <a:ext uri="{FF2B5EF4-FFF2-40B4-BE49-F238E27FC236}">
                  <a16:creationId xmlns:a16="http://schemas.microsoft.com/office/drawing/2014/main" id="{006FC831-C84E-47F9-B05C-43C817628395}"/>
                </a:ext>
              </a:extLst>
            </p:cNvPr>
            <p:cNvSpPr txBox="1"/>
            <p:nvPr/>
          </p:nvSpPr>
          <p:spPr>
            <a:xfrm>
              <a:off x="1633453" y="1488326"/>
              <a:ext cx="951081" cy="1601816"/>
            </a:xfrm>
            <a:prstGeom prst="rect">
              <a:avLst/>
            </a:prstGeom>
            <a:noFill/>
          </p:spPr>
          <p:txBody>
            <a:bodyPr wrap="none" rtlCol="0">
              <a:spAutoFit/>
            </a:bodyPr>
            <a:lstStyle/>
            <a:p>
              <a:pPr algn="ctr"/>
              <a:r>
                <a:rPr lang="en-US" altLang="zh-CN" sz="8000" dirty="0">
                  <a:solidFill>
                    <a:schemeClr val="tx2">
                      <a:lumMod val="20000"/>
                      <a:lumOff val="80000"/>
                    </a:schemeClr>
                  </a:solidFill>
                  <a:latin typeface="微软雅黑" panose="020B0503020204020204" pitchFamily="34" charset="-122"/>
                  <a:ea typeface="微软雅黑" panose="020B0503020204020204" pitchFamily="34" charset="-122"/>
                </a:rPr>
                <a:t>4</a:t>
              </a:r>
              <a:endParaRPr lang="zh-CN" altLang="en-US" sz="8000" dirty="0">
                <a:solidFill>
                  <a:schemeClr val="tx2">
                    <a:lumMod val="20000"/>
                    <a:lumOff val="80000"/>
                  </a:schemeClr>
                </a:solidFill>
                <a:latin typeface="微软雅黑" panose="020B0503020204020204" pitchFamily="34" charset="-122"/>
                <a:ea typeface="微软雅黑" panose="020B0503020204020204" pitchFamily="34" charset="-122"/>
              </a:endParaRPr>
            </a:p>
          </p:txBody>
        </p:sp>
      </p:grpSp>
      <p:grpSp>
        <p:nvGrpSpPr>
          <p:cNvPr id="62" name="组合 61">
            <a:extLst>
              <a:ext uri="{FF2B5EF4-FFF2-40B4-BE49-F238E27FC236}">
                <a16:creationId xmlns:a16="http://schemas.microsoft.com/office/drawing/2014/main" id="{1B83DB08-366D-4BFA-BFCA-CFB8AF3D6E81}"/>
              </a:ext>
            </a:extLst>
          </p:cNvPr>
          <p:cNvGrpSpPr/>
          <p:nvPr/>
        </p:nvGrpSpPr>
        <p:grpSpPr>
          <a:xfrm>
            <a:off x="284481" y="4127952"/>
            <a:ext cx="1145890" cy="1668369"/>
            <a:chOff x="1450975" y="1409700"/>
            <a:chExt cx="1316037" cy="2019300"/>
          </a:xfrm>
        </p:grpSpPr>
        <p:sp>
          <p:nvSpPr>
            <p:cNvPr id="63" name="圆角矩形 26">
              <a:extLst>
                <a:ext uri="{FF2B5EF4-FFF2-40B4-BE49-F238E27FC236}">
                  <a16:creationId xmlns:a16="http://schemas.microsoft.com/office/drawing/2014/main" id="{29C01063-8302-4E87-B764-75AE02F691A4}"/>
                </a:ext>
              </a:extLst>
            </p:cNvPr>
            <p:cNvSpPr/>
            <p:nvPr/>
          </p:nvSpPr>
          <p:spPr>
            <a:xfrm>
              <a:off x="1450975" y="1409700"/>
              <a:ext cx="1316037" cy="2019300"/>
            </a:xfrm>
            <a:prstGeom prst="roundRect">
              <a:avLst>
                <a:gd name="adj" fmla="val 0"/>
              </a:avLst>
            </a:prstGeom>
            <a:solidFill>
              <a:srgbClr val="1D4374"/>
            </a:solidFill>
            <a:ln w="285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dirty="0">
                <a:latin typeface="微软雅黑" panose="020B0503020204020204" pitchFamily="34" charset="-122"/>
                <a:ea typeface="微软雅黑" panose="020B0503020204020204" pitchFamily="34" charset="-122"/>
              </a:endParaRPr>
            </a:p>
          </p:txBody>
        </p:sp>
        <p:sp>
          <p:nvSpPr>
            <p:cNvPr id="64" name="矩形 63">
              <a:extLst>
                <a:ext uri="{FF2B5EF4-FFF2-40B4-BE49-F238E27FC236}">
                  <a16:creationId xmlns:a16="http://schemas.microsoft.com/office/drawing/2014/main" id="{2D874825-7E2B-476F-B254-4D41C6DADF16}"/>
                </a:ext>
              </a:extLst>
            </p:cNvPr>
            <p:cNvSpPr/>
            <p:nvPr/>
          </p:nvSpPr>
          <p:spPr>
            <a:xfrm>
              <a:off x="1450975" y="2217218"/>
              <a:ext cx="133350" cy="404265"/>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latin typeface="微软雅黑" panose="020B0503020204020204" pitchFamily="34" charset="-122"/>
                <a:ea typeface="微软雅黑" panose="020B0503020204020204" pitchFamily="34" charset="-122"/>
              </a:endParaRPr>
            </a:p>
          </p:txBody>
        </p:sp>
        <p:sp>
          <p:nvSpPr>
            <p:cNvPr id="65" name="矩形 64">
              <a:extLst>
                <a:ext uri="{FF2B5EF4-FFF2-40B4-BE49-F238E27FC236}">
                  <a16:creationId xmlns:a16="http://schemas.microsoft.com/office/drawing/2014/main" id="{7592D3EC-9758-4AC7-9EA4-6C1653365D32}"/>
                </a:ext>
              </a:extLst>
            </p:cNvPr>
            <p:cNvSpPr/>
            <p:nvPr/>
          </p:nvSpPr>
          <p:spPr>
            <a:xfrm>
              <a:off x="2633662" y="2217218"/>
              <a:ext cx="133350" cy="404265"/>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0">
                <a:latin typeface="微软雅黑" panose="020B0503020204020204" pitchFamily="34" charset="-122"/>
                <a:ea typeface="微软雅黑" panose="020B0503020204020204" pitchFamily="34" charset="-122"/>
              </a:endParaRPr>
            </a:p>
          </p:txBody>
        </p:sp>
        <p:cxnSp>
          <p:nvCxnSpPr>
            <p:cNvPr id="66" name="直接连接符 65">
              <a:extLst>
                <a:ext uri="{FF2B5EF4-FFF2-40B4-BE49-F238E27FC236}">
                  <a16:creationId xmlns:a16="http://schemas.microsoft.com/office/drawing/2014/main" id="{59D4D1A7-E600-46C6-87F1-5D2FD779962F}"/>
                </a:ext>
              </a:extLst>
            </p:cNvPr>
            <p:cNvCxnSpPr>
              <a:stCxn id="64" idx="3"/>
              <a:endCxn id="65" idx="1"/>
            </p:cNvCxnSpPr>
            <p:nvPr/>
          </p:nvCxnSpPr>
          <p:spPr>
            <a:xfrm>
              <a:off x="1584325" y="2419351"/>
              <a:ext cx="1049337"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67" name="文本框 66">
              <a:extLst>
                <a:ext uri="{FF2B5EF4-FFF2-40B4-BE49-F238E27FC236}">
                  <a16:creationId xmlns:a16="http://schemas.microsoft.com/office/drawing/2014/main" id="{503B449A-B621-4D0B-9637-8F86190BD3FA}"/>
                </a:ext>
              </a:extLst>
            </p:cNvPr>
            <p:cNvSpPr txBox="1"/>
            <p:nvPr/>
          </p:nvSpPr>
          <p:spPr>
            <a:xfrm>
              <a:off x="1657757" y="1488326"/>
              <a:ext cx="902471" cy="1601816"/>
            </a:xfrm>
            <a:prstGeom prst="rect">
              <a:avLst/>
            </a:prstGeom>
            <a:noFill/>
          </p:spPr>
          <p:txBody>
            <a:bodyPr wrap="none" rtlCol="0">
              <a:spAutoFit/>
            </a:bodyPr>
            <a:lstStyle/>
            <a:p>
              <a:pPr algn="ctr"/>
              <a:r>
                <a:rPr lang="en-US" altLang="zh-CN" sz="8000" dirty="0">
                  <a:solidFill>
                    <a:schemeClr val="tx2">
                      <a:lumMod val="20000"/>
                      <a:lumOff val="80000"/>
                    </a:schemeClr>
                  </a:solidFill>
                  <a:latin typeface="微软雅黑" panose="020B0503020204020204" pitchFamily="34" charset="-122"/>
                  <a:ea typeface="微软雅黑" panose="020B0503020204020204" pitchFamily="34" charset="-122"/>
                </a:rPr>
                <a:t>3</a:t>
              </a:r>
              <a:endParaRPr lang="zh-CN" altLang="en-US" sz="8000" dirty="0">
                <a:solidFill>
                  <a:schemeClr val="tx2">
                    <a:lumMod val="20000"/>
                    <a:lumOff val="80000"/>
                  </a:schemeClr>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3545652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图片 57">
            <a:extLst>
              <a:ext uri="{FF2B5EF4-FFF2-40B4-BE49-F238E27FC236}">
                <a16:creationId xmlns:a16="http://schemas.microsoft.com/office/drawing/2014/main" id="{D8B1ABDB-5336-4D9F-9698-00357CF8DB79}"/>
              </a:ext>
            </a:extLst>
          </p:cNvPr>
          <p:cNvPicPr>
            <a:picLocks/>
          </p:cNvPicPr>
          <p:nvPr/>
        </p:nvPicPr>
        <p:blipFill rotWithShape="1">
          <a:blip r:embed="rId2">
            <a:extLst>
              <a:ext uri="{28A0092B-C50C-407E-A947-70E740481C1C}">
                <a14:useLocalDpi xmlns:a14="http://schemas.microsoft.com/office/drawing/2010/main" val="0"/>
              </a:ext>
            </a:extLst>
          </a:blip>
          <a:srcRect b="4996"/>
          <a:stretch/>
        </p:blipFill>
        <p:spPr>
          <a:xfrm>
            <a:off x="4162440" y="1125444"/>
            <a:ext cx="1990800" cy="2408400"/>
          </a:xfrm>
          <a:prstGeom prst="rect">
            <a:avLst/>
          </a:prstGeom>
          <a:ln>
            <a:solidFill>
              <a:srgbClr val="195589"/>
            </a:solidFill>
          </a:ln>
        </p:spPr>
      </p:pic>
      <p:sp>
        <p:nvSpPr>
          <p:cNvPr id="4" name="矩形 3">
            <a:extLst>
              <a:ext uri="{FF2B5EF4-FFF2-40B4-BE49-F238E27FC236}">
                <a16:creationId xmlns:a16="http://schemas.microsoft.com/office/drawing/2014/main" id="{B0EC02D2-7A1E-46CC-A043-2BE07D5E1C30}"/>
              </a:ext>
            </a:extLst>
          </p:cNvPr>
          <p:cNvSpPr/>
          <p:nvPr/>
        </p:nvSpPr>
        <p:spPr>
          <a:xfrm>
            <a:off x="284480" y="0"/>
            <a:ext cx="2834640"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02 </a:t>
            </a:r>
            <a:r>
              <a:rPr lang="zh-CN" altLang="en-US" sz="3600" b="1">
                <a:latin typeface="微软雅黑" panose="020B0503020204020204" pitchFamily="34" charset="-122"/>
                <a:ea typeface="微软雅黑" panose="020B0503020204020204" pitchFamily="34" charset="-122"/>
              </a:rPr>
              <a:t>标准指导</a:t>
            </a:r>
          </a:p>
        </p:txBody>
      </p:sp>
      <p:grpSp>
        <p:nvGrpSpPr>
          <p:cNvPr id="59" name="组合 58">
            <a:extLst>
              <a:ext uri="{FF2B5EF4-FFF2-40B4-BE49-F238E27FC236}">
                <a16:creationId xmlns:a16="http://schemas.microsoft.com/office/drawing/2014/main" id="{673EE4B7-0722-4E61-894F-269F8A5C811F}"/>
              </a:ext>
            </a:extLst>
          </p:cNvPr>
          <p:cNvGrpSpPr/>
          <p:nvPr/>
        </p:nvGrpSpPr>
        <p:grpSpPr>
          <a:xfrm>
            <a:off x="284481" y="1494967"/>
            <a:ext cx="3190240" cy="4398379"/>
            <a:chOff x="284481" y="1261641"/>
            <a:chExt cx="3190240" cy="4398379"/>
          </a:xfrm>
        </p:grpSpPr>
        <p:sp>
          <p:nvSpPr>
            <p:cNvPr id="53" name="矩形: 圆角 52">
              <a:extLst>
                <a:ext uri="{FF2B5EF4-FFF2-40B4-BE49-F238E27FC236}">
                  <a16:creationId xmlns:a16="http://schemas.microsoft.com/office/drawing/2014/main" id="{064E416B-E201-4664-867F-D012A1EA5E20}"/>
                </a:ext>
              </a:extLst>
            </p:cNvPr>
            <p:cNvSpPr/>
            <p:nvPr/>
          </p:nvSpPr>
          <p:spPr>
            <a:xfrm>
              <a:off x="284481" y="1261641"/>
              <a:ext cx="3190240" cy="4398379"/>
            </a:xfrm>
            <a:prstGeom prst="roundRect">
              <a:avLst/>
            </a:prstGeom>
            <a:solidFill>
              <a:srgbClr val="CBD3DE"/>
            </a:solidFill>
            <a:ln>
              <a:solidFill>
                <a:srgbClr val="CBD3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a16="http://schemas.microsoft.com/office/drawing/2014/main" id="{5C109FC4-7F5B-48D1-9CD9-ECF30F7475F9}"/>
                </a:ext>
              </a:extLst>
            </p:cNvPr>
            <p:cNvSpPr txBox="1"/>
            <p:nvPr/>
          </p:nvSpPr>
          <p:spPr>
            <a:xfrm>
              <a:off x="482115" y="1537552"/>
              <a:ext cx="2794972" cy="3782895"/>
            </a:xfrm>
            <a:prstGeom prst="rect">
              <a:avLst/>
            </a:prstGeom>
            <a:noFill/>
          </p:spPr>
          <p:txBody>
            <a:bodyPr wrap="square">
              <a:spAutoFit/>
            </a:bodyPr>
            <a:lstStyle/>
            <a:p>
              <a:pPr algn="just">
                <a:lnSpc>
                  <a:spcPct val="150000"/>
                </a:lnSpc>
              </a:pPr>
              <a:r>
                <a:rPr lang="zh-CN" altLang="en-US">
                  <a:solidFill>
                    <a:srgbClr val="000000"/>
                  </a:solidFill>
                  <a:latin typeface="微软雅黑" panose="020B0503020204020204" pitchFamily="34" charset="-122"/>
                  <a:ea typeface="微软雅黑" panose="020B0503020204020204" pitchFamily="34" charset="-122"/>
                </a:rPr>
                <a:t>为积极响应建立大安全大应急框架和完善国家应急管理体系的新任务与新要求，确保应急避难场所全生命周期工作的科学性和有效性，本次规划采用应急管理部、北京市应急管理局最新出台的一系列</a:t>
              </a:r>
              <a:r>
                <a:rPr lang="zh-CN" altLang="zh-CN">
                  <a:solidFill>
                    <a:srgbClr val="000000"/>
                  </a:solidFill>
                  <a:latin typeface="微软雅黑" panose="020B0503020204020204" pitchFamily="34" charset="-122"/>
                  <a:ea typeface="微软雅黑" panose="020B0503020204020204" pitchFamily="34" charset="-122"/>
                </a:rPr>
                <a:t>应急避难场所</a:t>
              </a:r>
              <a:r>
                <a:rPr lang="zh-CN" altLang="en-US">
                  <a:solidFill>
                    <a:srgbClr val="000000"/>
                  </a:solidFill>
                  <a:latin typeface="微软雅黑" panose="020B0503020204020204" pitchFamily="34" charset="-122"/>
                  <a:ea typeface="微软雅黑" panose="020B0503020204020204" pitchFamily="34" charset="-122"/>
                </a:rPr>
                <a:t>全新标准</a:t>
              </a:r>
              <a:endParaRPr lang="zh-CN" altLang="zh-CN">
                <a:solidFill>
                  <a:srgbClr val="000000"/>
                </a:solidFill>
                <a:latin typeface="微软雅黑" panose="020B0503020204020204" pitchFamily="34" charset="-122"/>
                <a:ea typeface="微软雅黑" panose="020B0503020204020204" pitchFamily="34" charset="-122"/>
              </a:endParaRPr>
            </a:p>
          </p:txBody>
        </p:sp>
      </p:grpSp>
      <p:grpSp>
        <p:nvGrpSpPr>
          <p:cNvPr id="10" name="组合 9">
            <a:extLst>
              <a:ext uri="{FF2B5EF4-FFF2-40B4-BE49-F238E27FC236}">
                <a16:creationId xmlns:a16="http://schemas.microsoft.com/office/drawing/2014/main" id="{3BEE7AE4-9601-4562-89FF-0A6771D8C31A}"/>
              </a:ext>
            </a:extLst>
          </p:cNvPr>
          <p:cNvGrpSpPr/>
          <p:nvPr/>
        </p:nvGrpSpPr>
        <p:grpSpPr>
          <a:xfrm>
            <a:off x="4157255" y="1665825"/>
            <a:ext cx="1995985" cy="1644753"/>
            <a:chOff x="6134019" y="1928313"/>
            <a:chExt cx="2203093" cy="1815415"/>
          </a:xfrm>
        </p:grpSpPr>
        <p:sp>
          <p:nvSpPr>
            <p:cNvPr id="24" name="矩形 23">
              <a:extLst>
                <a:ext uri="{FF2B5EF4-FFF2-40B4-BE49-F238E27FC236}">
                  <a16:creationId xmlns:a16="http://schemas.microsoft.com/office/drawing/2014/main" id="{6D6EEEA6-79CE-4F01-A98A-7E75ED5EA6CD}"/>
                </a:ext>
              </a:extLst>
            </p:cNvPr>
            <p:cNvSpPr/>
            <p:nvPr/>
          </p:nvSpPr>
          <p:spPr>
            <a:xfrm>
              <a:off x="6139310" y="3009959"/>
              <a:ext cx="2197802" cy="73376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5205" tIns="57602" rIns="115205" bIns="57602" numCol="1" spcCol="0" rtlCol="0" fromWordArt="0" anchor="ctr" anchorCtr="0" forceAA="0" compatLnSpc="1">
              <a:prstTxWarp prst="textNoShape">
                <a:avLst/>
              </a:prstTxWarp>
              <a:noAutofit/>
            </a:bodyPr>
            <a:lstStyle/>
            <a:p>
              <a:pPr algn="ctr"/>
              <a:endParaRPr lang="zh-CN" altLang="en-US" sz="400"/>
            </a:p>
          </p:txBody>
        </p:sp>
        <p:sp>
          <p:nvSpPr>
            <p:cNvPr id="26" name="文本框 25">
              <a:extLst>
                <a:ext uri="{FF2B5EF4-FFF2-40B4-BE49-F238E27FC236}">
                  <a16:creationId xmlns:a16="http://schemas.microsoft.com/office/drawing/2014/main" id="{3A5D5279-B8E9-4C3E-8527-05F57FD5807B}"/>
                </a:ext>
              </a:extLst>
            </p:cNvPr>
            <p:cNvSpPr txBox="1"/>
            <p:nvPr/>
          </p:nvSpPr>
          <p:spPr>
            <a:xfrm>
              <a:off x="6167572" y="3028121"/>
              <a:ext cx="2141278" cy="660860"/>
            </a:xfrm>
            <a:prstGeom prst="rect">
              <a:avLst/>
            </a:prstGeom>
            <a:solidFill>
              <a:srgbClr val="195589"/>
            </a:solidFill>
          </p:spPr>
          <p:txBody>
            <a:bodyPr wrap="square" rtlCol="0">
              <a:spAutoFit/>
            </a:bodyPr>
            <a:lstStyle/>
            <a:p>
              <a:pPr algn="ctr">
                <a:lnSpc>
                  <a:spcPct val="90000"/>
                </a:lnSpc>
                <a:spcBef>
                  <a:spcPct val="0"/>
                </a:spcBef>
              </a:pPr>
              <a:r>
                <a:rPr lang="zh-CN" altLang="en-US" sz="2000" b="1">
                  <a:solidFill>
                    <a:srgbClr val="DEF4F6"/>
                  </a:solidFill>
                  <a:latin typeface="微软雅黑" panose="020B0503020204020204" pitchFamily="34" charset="-122"/>
                  <a:ea typeface="微软雅黑" panose="020B0503020204020204" pitchFamily="34" charset="-122"/>
                  <a:cs typeface="+mj-cs"/>
                </a:rPr>
                <a:t>应急避难场所</a:t>
              </a:r>
              <a:endParaRPr lang="en-US" altLang="zh-CN" sz="2000" b="1">
                <a:solidFill>
                  <a:srgbClr val="DEF4F6"/>
                </a:solidFill>
                <a:latin typeface="微软雅黑" panose="020B0503020204020204" pitchFamily="34" charset="-122"/>
                <a:ea typeface="微软雅黑" panose="020B0503020204020204" pitchFamily="34" charset="-122"/>
                <a:cs typeface="+mj-cs"/>
              </a:endParaRPr>
            </a:p>
            <a:p>
              <a:pPr algn="ctr">
                <a:lnSpc>
                  <a:spcPct val="90000"/>
                </a:lnSpc>
                <a:spcBef>
                  <a:spcPct val="0"/>
                </a:spcBef>
              </a:pPr>
              <a:r>
                <a:rPr lang="zh-CN" altLang="en-US" b="1">
                  <a:solidFill>
                    <a:srgbClr val="FFFF00"/>
                  </a:solidFill>
                  <a:latin typeface="微软雅黑" panose="020B0503020204020204" pitchFamily="34" charset="-122"/>
                  <a:ea typeface="微软雅黑" panose="020B0503020204020204" pitchFamily="34" charset="-122"/>
                  <a:cs typeface="+mj-cs"/>
                </a:rPr>
                <a:t>术语</a:t>
              </a:r>
              <a:endParaRPr lang="zh-CN" altLang="en-US" b="1" dirty="0">
                <a:solidFill>
                  <a:srgbClr val="FFFF00"/>
                </a:solidFill>
                <a:latin typeface="微软雅黑" panose="020B0503020204020204" pitchFamily="34" charset="-122"/>
                <a:ea typeface="微软雅黑" panose="020B0503020204020204" pitchFamily="34" charset="-122"/>
                <a:cs typeface="+mj-cs"/>
              </a:endParaRPr>
            </a:p>
          </p:txBody>
        </p:sp>
        <p:sp>
          <p:nvSpPr>
            <p:cNvPr id="25" name="文本框 24">
              <a:extLst>
                <a:ext uri="{FF2B5EF4-FFF2-40B4-BE49-F238E27FC236}">
                  <a16:creationId xmlns:a16="http://schemas.microsoft.com/office/drawing/2014/main" id="{A876FF58-8B72-45C8-986A-C3EF083620C1}"/>
                </a:ext>
              </a:extLst>
            </p:cNvPr>
            <p:cNvSpPr txBox="1"/>
            <p:nvPr/>
          </p:nvSpPr>
          <p:spPr>
            <a:xfrm>
              <a:off x="6134019" y="1928313"/>
              <a:ext cx="2194472" cy="509568"/>
            </a:xfrm>
            <a:prstGeom prst="rect">
              <a:avLst/>
            </a:prstGeom>
            <a:solidFill>
              <a:schemeClr val="bg1">
                <a:alpha val="50000"/>
              </a:schemeClr>
            </a:solidFill>
          </p:spPr>
          <p:txBody>
            <a:bodyPr wrap="square" rtlCol="0">
              <a:spAutoFit/>
            </a:bodyPr>
            <a:lstStyle/>
            <a:p>
              <a:pPr algn="ctr"/>
              <a:r>
                <a:rPr lang="en-US" altLang="zh-CN" sz="2400" b="1">
                  <a:solidFill>
                    <a:srgbClr val="C00000"/>
                  </a:solidFill>
                  <a:latin typeface="微软雅黑" panose="020B0503020204020204" pitchFamily="34" charset="-122"/>
                  <a:ea typeface="微软雅黑" panose="020B0503020204020204" pitchFamily="34" charset="-122"/>
                  <a:cs typeface="+mj-cs"/>
                </a:rPr>
                <a:t>GB/T 44012</a:t>
              </a:r>
              <a:endParaRPr lang="zh-CN" altLang="en-US" sz="2400" dirty="0">
                <a:solidFill>
                  <a:srgbClr val="C00000"/>
                </a:solidFill>
                <a:latin typeface="Impact" panose="020B0806030902050204" pitchFamily="34" charset="0"/>
                <a:ea typeface="Gulim" panose="020B0600000101010101" pitchFamily="34" charset="-127"/>
              </a:endParaRPr>
            </a:p>
          </p:txBody>
        </p:sp>
      </p:grpSp>
      <p:grpSp>
        <p:nvGrpSpPr>
          <p:cNvPr id="47" name="组合 46">
            <a:extLst>
              <a:ext uri="{FF2B5EF4-FFF2-40B4-BE49-F238E27FC236}">
                <a16:creationId xmlns:a16="http://schemas.microsoft.com/office/drawing/2014/main" id="{D00DAF3B-9DD9-4635-BEE0-EAC53ECF8954}"/>
              </a:ext>
            </a:extLst>
          </p:cNvPr>
          <p:cNvGrpSpPr/>
          <p:nvPr/>
        </p:nvGrpSpPr>
        <p:grpSpPr>
          <a:xfrm>
            <a:off x="4145278" y="3881842"/>
            <a:ext cx="2031629" cy="2401676"/>
            <a:chOff x="2608417" y="4020327"/>
            <a:chExt cx="2247445" cy="2656800"/>
          </a:xfrm>
        </p:grpSpPr>
        <p:pic>
          <p:nvPicPr>
            <p:cNvPr id="49" name="图片 48">
              <a:extLst>
                <a:ext uri="{FF2B5EF4-FFF2-40B4-BE49-F238E27FC236}">
                  <a16:creationId xmlns:a16="http://schemas.microsoft.com/office/drawing/2014/main" id="{411C79AF-8393-43E6-ACB5-E184306B0EE4}"/>
                </a:ext>
              </a:extLst>
            </p:cNvPr>
            <p:cNvPicPr>
              <a:picLocks noChangeAspect="1"/>
            </p:cNvPicPr>
            <p:nvPr/>
          </p:nvPicPr>
          <p:blipFill>
            <a:blip r:embed="rId3"/>
            <a:stretch>
              <a:fillRect/>
            </a:stretch>
          </p:blipFill>
          <p:spPr>
            <a:xfrm>
              <a:off x="2618957" y="4020327"/>
              <a:ext cx="2228280" cy="2656800"/>
            </a:xfrm>
            <a:prstGeom prst="rect">
              <a:avLst/>
            </a:prstGeom>
            <a:ln>
              <a:solidFill>
                <a:srgbClr val="195589"/>
              </a:solidFill>
            </a:ln>
          </p:spPr>
        </p:pic>
        <p:sp>
          <p:nvSpPr>
            <p:cNvPr id="50" name="矩形 49">
              <a:extLst>
                <a:ext uri="{FF2B5EF4-FFF2-40B4-BE49-F238E27FC236}">
                  <a16:creationId xmlns:a16="http://schemas.microsoft.com/office/drawing/2014/main" id="{C7497058-2F87-4C85-AC1D-8368930C2237}"/>
                </a:ext>
              </a:extLst>
            </p:cNvPr>
            <p:cNvSpPr/>
            <p:nvPr/>
          </p:nvSpPr>
          <p:spPr>
            <a:xfrm>
              <a:off x="2608417" y="5712210"/>
              <a:ext cx="2247445" cy="73377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5205" tIns="57602" rIns="115205" bIns="57602" numCol="1" spcCol="0" rtlCol="0" fromWordArt="0" anchor="ctr" anchorCtr="0" forceAA="0" compatLnSpc="1">
              <a:prstTxWarp prst="textNoShape">
                <a:avLst/>
              </a:prstTxWarp>
              <a:noAutofit/>
            </a:bodyPr>
            <a:lstStyle/>
            <a:p>
              <a:pPr algn="ctr"/>
              <a:endParaRPr lang="zh-CN" altLang="en-US" sz="1100"/>
            </a:p>
          </p:txBody>
        </p:sp>
        <p:sp>
          <p:nvSpPr>
            <p:cNvPr id="51" name="文本框 50">
              <a:extLst>
                <a:ext uri="{FF2B5EF4-FFF2-40B4-BE49-F238E27FC236}">
                  <a16:creationId xmlns:a16="http://schemas.microsoft.com/office/drawing/2014/main" id="{5858731F-F7CF-453E-8E79-51AB730E6A4C}"/>
                </a:ext>
              </a:extLst>
            </p:cNvPr>
            <p:cNvSpPr txBox="1"/>
            <p:nvPr/>
          </p:nvSpPr>
          <p:spPr>
            <a:xfrm>
              <a:off x="2927402" y="4539425"/>
              <a:ext cx="1589474" cy="1019236"/>
            </a:xfrm>
            <a:prstGeom prst="rect">
              <a:avLst/>
            </a:prstGeom>
            <a:solidFill>
              <a:schemeClr val="bg1">
                <a:alpha val="50000"/>
              </a:schemeClr>
            </a:solidFill>
          </p:spPr>
          <p:txBody>
            <a:bodyPr wrap="none" rtlCol="0">
              <a:spAutoFit/>
            </a:bodyPr>
            <a:lstStyle/>
            <a:p>
              <a:pPr algn="ctr"/>
              <a:r>
                <a:rPr lang="en-US" altLang="zh-CN" sz="2800" b="1">
                  <a:solidFill>
                    <a:srgbClr val="C00000"/>
                  </a:solidFill>
                  <a:latin typeface="微软雅黑" panose="020B0503020204020204" pitchFamily="34" charset="-122"/>
                  <a:ea typeface="微软雅黑" panose="020B0503020204020204" pitchFamily="34" charset="-122"/>
                  <a:cs typeface="+mj-cs"/>
                </a:rPr>
                <a:t>DB11T </a:t>
              </a:r>
            </a:p>
            <a:p>
              <a:pPr algn="ctr"/>
              <a:r>
                <a:rPr lang="en-US" altLang="zh-CN" sz="2800" b="1">
                  <a:solidFill>
                    <a:srgbClr val="C00000"/>
                  </a:solidFill>
                  <a:latin typeface="微软雅黑" panose="020B0503020204020204" pitchFamily="34" charset="-122"/>
                  <a:ea typeface="微软雅黑" panose="020B0503020204020204" pitchFamily="34" charset="-122"/>
                  <a:cs typeface="+mj-cs"/>
                </a:rPr>
                <a:t>2141</a:t>
              </a:r>
              <a:endParaRPr lang="zh-CN" altLang="en-US" sz="2800" dirty="0">
                <a:solidFill>
                  <a:srgbClr val="C00000"/>
                </a:solidFill>
                <a:latin typeface="Impact" panose="020B0806030902050204" pitchFamily="34" charset="0"/>
                <a:ea typeface="Gulim" panose="020B0600000101010101" pitchFamily="34" charset="-127"/>
              </a:endParaRPr>
            </a:p>
          </p:txBody>
        </p:sp>
        <p:sp>
          <p:nvSpPr>
            <p:cNvPr id="52" name="文本框 51">
              <a:extLst>
                <a:ext uri="{FF2B5EF4-FFF2-40B4-BE49-F238E27FC236}">
                  <a16:creationId xmlns:a16="http://schemas.microsoft.com/office/drawing/2014/main" id="{D00AD35A-74EB-4C57-9897-787BB8D0C84E}"/>
                </a:ext>
              </a:extLst>
            </p:cNvPr>
            <p:cNvSpPr txBox="1"/>
            <p:nvPr/>
          </p:nvSpPr>
          <p:spPr>
            <a:xfrm>
              <a:off x="2618957" y="5725292"/>
              <a:ext cx="2228280" cy="684347"/>
            </a:xfrm>
            <a:prstGeom prst="rect">
              <a:avLst/>
            </a:prstGeom>
            <a:solidFill>
              <a:srgbClr val="195589"/>
            </a:solidFill>
          </p:spPr>
          <p:txBody>
            <a:bodyPr wrap="square" rtlCol="0">
              <a:spAutoFit/>
            </a:bodyPr>
            <a:lstStyle/>
            <a:p>
              <a:pPr algn="ctr">
                <a:lnSpc>
                  <a:spcPct val="90000"/>
                </a:lnSpc>
                <a:spcBef>
                  <a:spcPct val="0"/>
                </a:spcBef>
              </a:pPr>
              <a:r>
                <a:rPr lang="zh-CN" altLang="en-US" sz="2000" b="1">
                  <a:solidFill>
                    <a:srgbClr val="DEF4F6"/>
                  </a:solidFill>
                  <a:latin typeface="微软雅黑" panose="020B0503020204020204" pitchFamily="34" charset="-122"/>
                  <a:ea typeface="微软雅黑" panose="020B0503020204020204" pitchFamily="34" charset="-122"/>
                  <a:cs typeface="+mj-cs"/>
                </a:rPr>
                <a:t>应急避难场所 </a:t>
              </a:r>
              <a:endParaRPr lang="en-US" altLang="zh-CN" sz="2000" b="1">
                <a:solidFill>
                  <a:srgbClr val="DEF4F6"/>
                </a:solidFill>
                <a:latin typeface="微软雅黑" panose="020B0503020204020204" pitchFamily="34" charset="-122"/>
                <a:ea typeface="微软雅黑" panose="020B0503020204020204" pitchFamily="34" charset="-122"/>
                <a:cs typeface="+mj-cs"/>
              </a:endParaRPr>
            </a:p>
            <a:p>
              <a:pPr algn="ctr">
                <a:lnSpc>
                  <a:spcPct val="90000"/>
                </a:lnSpc>
                <a:spcBef>
                  <a:spcPct val="0"/>
                </a:spcBef>
              </a:pPr>
              <a:r>
                <a:rPr lang="zh-CN" altLang="en-US" b="1">
                  <a:solidFill>
                    <a:srgbClr val="FFFF00"/>
                  </a:solidFill>
                  <a:latin typeface="微软雅黑" panose="020B0503020204020204" pitchFamily="34" charset="-122"/>
                  <a:ea typeface="微软雅黑" panose="020B0503020204020204" pitchFamily="34" charset="-122"/>
                  <a:cs typeface="+mj-cs"/>
                </a:rPr>
                <a:t>分级和分类</a:t>
              </a:r>
              <a:endParaRPr lang="zh-CN" altLang="en-US" sz="2000" b="1" dirty="0">
                <a:solidFill>
                  <a:srgbClr val="FFFF00"/>
                </a:solidFill>
                <a:latin typeface="微软雅黑" panose="020B0503020204020204" pitchFamily="34" charset="-122"/>
                <a:ea typeface="微软雅黑" panose="020B0503020204020204" pitchFamily="34" charset="-122"/>
                <a:cs typeface="+mj-cs"/>
              </a:endParaRPr>
            </a:p>
          </p:txBody>
        </p:sp>
      </p:grpSp>
      <p:grpSp>
        <p:nvGrpSpPr>
          <p:cNvPr id="9" name="组合 8">
            <a:extLst>
              <a:ext uri="{FF2B5EF4-FFF2-40B4-BE49-F238E27FC236}">
                <a16:creationId xmlns:a16="http://schemas.microsoft.com/office/drawing/2014/main" id="{F67C393F-7159-44CF-BB18-7FDB94FB08CA}"/>
              </a:ext>
            </a:extLst>
          </p:cNvPr>
          <p:cNvGrpSpPr/>
          <p:nvPr/>
        </p:nvGrpSpPr>
        <p:grpSpPr>
          <a:xfrm>
            <a:off x="6919757" y="1104795"/>
            <a:ext cx="2018806" cy="2407042"/>
            <a:chOff x="1542204" y="1317933"/>
            <a:chExt cx="2228280" cy="2656800"/>
          </a:xfrm>
        </p:grpSpPr>
        <p:pic>
          <p:nvPicPr>
            <p:cNvPr id="27" name="图片 26">
              <a:extLst>
                <a:ext uri="{FF2B5EF4-FFF2-40B4-BE49-F238E27FC236}">
                  <a16:creationId xmlns:a16="http://schemas.microsoft.com/office/drawing/2014/main" id="{09EDD6C6-601D-4ADC-B23D-F5562ADA4795}"/>
                </a:ext>
              </a:extLst>
            </p:cNvPr>
            <p:cNvPicPr>
              <a:picLocks noChangeAspect="1"/>
            </p:cNvPicPr>
            <p:nvPr/>
          </p:nvPicPr>
          <p:blipFill>
            <a:blip r:embed="rId4"/>
            <a:stretch>
              <a:fillRect/>
            </a:stretch>
          </p:blipFill>
          <p:spPr>
            <a:xfrm>
              <a:off x="1542204" y="1317933"/>
              <a:ext cx="2228280" cy="2656800"/>
            </a:xfrm>
            <a:prstGeom prst="rect">
              <a:avLst/>
            </a:prstGeom>
            <a:ln>
              <a:solidFill>
                <a:srgbClr val="195589"/>
              </a:solidFill>
            </a:ln>
          </p:spPr>
        </p:pic>
        <p:sp>
          <p:nvSpPr>
            <p:cNvPr id="28" name="矩形 27">
              <a:extLst>
                <a:ext uri="{FF2B5EF4-FFF2-40B4-BE49-F238E27FC236}">
                  <a16:creationId xmlns:a16="http://schemas.microsoft.com/office/drawing/2014/main" id="{5754ACDD-5D66-418D-B409-9803CE06E40D}"/>
                </a:ext>
              </a:extLst>
            </p:cNvPr>
            <p:cNvSpPr/>
            <p:nvPr/>
          </p:nvSpPr>
          <p:spPr>
            <a:xfrm>
              <a:off x="1570465" y="3009959"/>
              <a:ext cx="2197802" cy="73376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5205" tIns="57602" rIns="115205" bIns="57602" numCol="1" spcCol="0" rtlCol="0" fromWordArt="0" anchor="ctr" anchorCtr="0" forceAA="0" compatLnSpc="1">
              <a:prstTxWarp prst="textNoShape">
                <a:avLst/>
              </a:prstTxWarp>
              <a:noAutofit/>
            </a:bodyPr>
            <a:lstStyle/>
            <a:p>
              <a:pPr algn="ctr"/>
              <a:endParaRPr lang="zh-CN" altLang="en-US" sz="400"/>
            </a:p>
          </p:txBody>
        </p:sp>
        <p:sp>
          <p:nvSpPr>
            <p:cNvPr id="29" name="文本框 28">
              <a:extLst>
                <a:ext uri="{FF2B5EF4-FFF2-40B4-BE49-F238E27FC236}">
                  <a16:creationId xmlns:a16="http://schemas.microsoft.com/office/drawing/2014/main" id="{3CD599AE-E59A-488A-87DC-775D51A39969}"/>
                </a:ext>
              </a:extLst>
            </p:cNvPr>
            <p:cNvSpPr txBox="1"/>
            <p:nvPr/>
          </p:nvSpPr>
          <p:spPr>
            <a:xfrm>
              <a:off x="1562471" y="1928313"/>
              <a:ext cx="2197119" cy="509568"/>
            </a:xfrm>
            <a:prstGeom prst="rect">
              <a:avLst/>
            </a:prstGeom>
            <a:solidFill>
              <a:schemeClr val="bg1">
                <a:alpha val="50000"/>
              </a:schemeClr>
            </a:solidFill>
          </p:spPr>
          <p:txBody>
            <a:bodyPr wrap="square" rtlCol="0">
              <a:spAutoFit/>
            </a:bodyPr>
            <a:lstStyle/>
            <a:p>
              <a:pPr algn="ctr"/>
              <a:r>
                <a:rPr lang="en-US" altLang="zh-CN" sz="2400" b="1">
                  <a:solidFill>
                    <a:srgbClr val="C00000"/>
                  </a:solidFill>
                  <a:latin typeface="微软雅黑" panose="020B0503020204020204" pitchFamily="34" charset="-122"/>
                  <a:ea typeface="微软雅黑" panose="020B0503020204020204" pitchFamily="34" charset="-122"/>
                  <a:cs typeface="+mj-cs"/>
                </a:rPr>
                <a:t>GB/T 44013</a:t>
              </a:r>
              <a:endParaRPr lang="zh-CN" altLang="en-US" sz="2400" dirty="0">
                <a:solidFill>
                  <a:srgbClr val="C00000"/>
                </a:solidFill>
                <a:latin typeface="Impact" panose="020B0806030902050204" pitchFamily="34" charset="0"/>
                <a:ea typeface="Gulim" panose="020B0600000101010101" pitchFamily="34" charset="-127"/>
              </a:endParaRPr>
            </a:p>
          </p:txBody>
        </p:sp>
        <p:sp>
          <p:nvSpPr>
            <p:cNvPr id="30" name="文本框 29">
              <a:extLst>
                <a:ext uri="{FF2B5EF4-FFF2-40B4-BE49-F238E27FC236}">
                  <a16:creationId xmlns:a16="http://schemas.microsoft.com/office/drawing/2014/main" id="{FCE8E69A-E635-441B-9815-5F4A8058421A}"/>
                </a:ext>
              </a:extLst>
            </p:cNvPr>
            <p:cNvSpPr txBox="1"/>
            <p:nvPr/>
          </p:nvSpPr>
          <p:spPr>
            <a:xfrm>
              <a:off x="1598727" y="3043360"/>
              <a:ext cx="2141278" cy="660860"/>
            </a:xfrm>
            <a:prstGeom prst="rect">
              <a:avLst/>
            </a:prstGeom>
            <a:solidFill>
              <a:srgbClr val="195589"/>
            </a:solidFill>
          </p:spPr>
          <p:txBody>
            <a:bodyPr wrap="square" rtlCol="0">
              <a:spAutoFit/>
            </a:bodyPr>
            <a:lstStyle/>
            <a:p>
              <a:pPr algn="ctr">
                <a:lnSpc>
                  <a:spcPct val="90000"/>
                </a:lnSpc>
                <a:spcBef>
                  <a:spcPct val="0"/>
                </a:spcBef>
              </a:pPr>
              <a:r>
                <a:rPr lang="zh-CN" altLang="en-US" sz="2000" b="1">
                  <a:solidFill>
                    <a:srgbClr val="DEF4F6"/>
                  </a:solidFill>
                  <a:latin typeface="微软雅黑" panose="020B0503020204020204" pitchFamily="34" charset="-122"/>
                  <a:ea typeface="微软雅黑" panose="020B0503020204020204" pitchFamily="34" charset="-122"/>
                  <a:cs typeface="+mj-cs"/>
                </a:rPr>
                <a:t>应急避难场所 </a:t>
              </a:r>
              <a:r>
                <a:rPr lang="zh-CN" altLang="en-US" b="1">
                  <a:solidFill>
                    <a:srgbClr val="FFFF00"/>
                  </a:solidFill>
                  <a:latin typeface="微软雅黑" panose="020B0503020204020204" pitchFamily="34" charset="-122"/>
                  <a:ea typeface="微软雅黑" panose="020B0503020204020204" pitchFamily="34" charset="-122"/>
                  <a:cs typeface="+mj-cs"/>
                </a:rPr>
                <a:t>分级及分类</a:t>
              </a:r>
              <a:endParaRPr lang="zh-CN" altLang="en-US" sz="2000" b="1" dirty="0">
                <a:solidFill>
                  <a:srgbClr val="FFFF00"/>
                </a:solidFill>
                <a:latin typeface="微软雅黑" panose="020B0503020204020204" pitchFamily="34" charset="-122"/>
                <a:ea typeface="微软雅黑" panose="020B0503020204020204" pitchFamily="34" charset="-122"/>
                <a:cs typeface="+mj-cs"/>
              </a:endParaRPr>
            </a:p>
          </p:txBody>
        </p:sp>
      </p:grpSp>
      <p:grpSp>
        <p:nvGrpSpPr>
          <p:cNvPr id="41" name="组合 40">
            <a:extLst>
              <a:ext uri="{FF2B5EF4-FFF2-40B4-BE49-F238E27FC236}">
                <a16:creationId xmlns:a16="http://schemas.microsoft.com/office/drawing/2014/main" id="{4F830F60-BFF7-4BCA-A1EB-0FCE7B475DFE}"/>
              </a:ext>
            </a:extLst>
          </p:cNvPr>
          <p:cNvGrpSpPr/>
          <p:nvPr/>
        </p:nvGrpSpPr>
        <p:grpSpPr>
          <a:xfrm>
            <a:off x="6942711" y="3881842"/>
            <a:ext cx="1986759" cy="2401676"/>
            <a:chOff x="5032824" y="4017384"/>
            <a:chExt cx="2197807" cy="2656800"/>
          </a:xfrm>
        </p:grpSpPr>
        <p:pic>
          <p:nvPicPr>
            <p:cNvPr id="43" name="图片 42">
              <a:extLst>
                <a:ext uri="{FF2B5EF4-FFF2-40B4-BE49-F238E27FC236}">
                  <a16:creationId xmlns:a16="http://schemas.microsoft.com/office/drawing/2014/main" id="{B2F4C78D-BAD8-47D9-9351-FA8A19B867DA}"/>
                </a:ext>
              </a:extLst>
            </p:cNvPr>
            <p:cNvPicPr>
              <a:picLocks noChangeAspect="1"/>
            </p:cNvPicPr>
            <p:nvPr/>
          </p:nvPicPr>
          <p:blipFill>
            <a:blip r:embed="rId5"/>
            <a:stretch>
              <a:fillRect/>
            </a:stretch>
          </p:blipFill>
          <p:spPr>
            <a:xfrm>
              <a:off x="5032824" y="4017384"/>
              <a:ext cx="2196948" cy="2656800"/>
            </a:xfrm>
            <a:prstGeom prst="rect">
              <a:avLst/>
            </a:prstGeom>
            <a:ln>
              <a:solidFill>
                <a:srgbClr val="195589"/>
              </a:solidFill>
            </a:ln>
          </p:spPr>
        </p:pic>
        <p:sp>
          <p:nvSpPr>
            <p:cNvPr id="44" name="矩形 43">
              <a:extLst>
                <a:ext uri="{FF2B5EF4-FFF2-40B4-BE49-F238E27FC236}">
                  <a16:creationId xmlns:a16="http://schemas.microsoft.com/office/drawing/2014/main" id="{3C247C33-BB00-498E-BDB3-8B27E82EC578}"/>
                </a:ext>
              </a:extLst>
            </p:cNvPr>
            <p:cNvSpPr/>
            <p:nvPr/>
          </p:nvSpPr>
          <p:spPr>
            <a:xfrm>
              <a:off x="5032829" y="5712210"/>
              <a:ext cx="2197802" cy="73376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5205" tIns="57602" rIns="115205" bIns="57602" numCol="1" spcCol="0" rtlCol="0" fromWordArt="0" anchor="ctr" anchorCtr="0" forceAA="0" compatLnSpc="1">
              <a:prstTxWarp prst="textNoShape">
                <a:avLst/>
              </a:prstTxWarp>
              <a:noAutofit/>
            </a:bodyPr>
            <a:lstStyle/>
            <a:p>
              <a:pPr algn="ctr"/>
              <a:endParaRPr lang="zh-CN" altLang="en-US" sz="1100"/>
            </a:p>
          </p:txBody>
        </p:sp>
        <p:sp>
          <p:nvSpPr>
            <p:cNvPr id="45" name="文本框 44">
              <a:extLst>
                <a:ext uri="{FF2B5EF4-FFF2-40B4-BE49-F238E27FC236}">
                  <a16:creationId xmlns:a16="http://schemas.microsoft.com/office/drawing/2014/main" id="{D29C0599-E03E-4173-A09E-F7542F721C33}"/>
                </a:ext>
              </a:extLst>
            </p:cNvPr>
            <p:cNvSpPr txBox="1"/>
            <p:nvPr/>
          </p:nvSpPr>
          <p:spPr>
            <a:xfrm>
              <a:off x="5336991" y="4539425"/>
              <a:ext cx="1589474" cy="1019236"/>
            </a:xfrm>
            <a:prstGeom prst="rect">
              <a:avLst/>
            </a:prstGeom>
            <a:solidFill>
              <a:schemeClr val="bg1">
                <a:alpha val="50000"/>
              </a:schemeClr>
            </a:solidFill>
          </p:spPr>
          <p:txBody>
            <a:bodyPr wrap="none" rtlCol="0">
              <a:spAutoFit/>
            </a:bodyPr>
            <a:lstStyle/>
            <a:p>
              <a:pPr algn="ctr"/>
              <a:r>
                <a:rPr lang="en-US" altLang="zh-CN" sz="2800" b="1">
                  <a:solidFill>
                    <a:srgbClr val="C00000"/>
                  </a:solidFill>
                  <a:latin typeface="微软雅黑" panose="020B0503020204020204" pitchFamily="34" charset="-122"/>
                  <a:ea typeface="微软雅黑" panose="020B0503020204020204" pitchFamily="34" charset="-122"/>
                  <a:cs typeface="+mj-cs"/>
                </a:rPr>
                <a:t>DB11T </a:t>
              </a:r>
            </a:p>
            <a:p>
              <a:pPr algn="ctr"/>
              <a:r>
                <a:rPr lang="en-US" altLang="zh-CN" sz="2800" b="1">
                  <a:solidFill>
                    <a:srgbClr val="C00000"/>
                  </a:solidFill>
                  <a:latin typeface="微软雅黑" panose="020B0503020204020204" pitchFamily="34" charset="-122"/>
                  <a:ea typeface="微软雅黑" panose="020B0503020204020204" pitchFamily="34" charset="-122"/>
                  <a:cs typeface="+mj-cs"/>
                </a:rPr>
                <a:t>2142</a:t>
              </a:r>
              <a:endParaRPr lang="zh-CN" altLang="en-US" sz="2800" dirty="0">
                <a:solidFill>
                  <a:srgbClr val="C00000"/>
                </a:solidFill>
                <a:latin typeface="Impact" panose="020B0806030902050204" pitchFamily="34" charset="0"/>
                <a:ea typeface="Gulim" panose="020B0600000101010101" pitchFamily="34" charset="-127"/>
              </a:endParaRPr>
            </a:p>
          </p:txBody>
        </p:sp>
        <p:sp>
          <p:nvSpPr>
            <p:cNvPr id="46" name="文本框 45">
              <a:extLst>
                <a:ext uri="{FF2B5EF4-FFF2-40B4-BE49-F238E27FC236}">
                  <a16:creationId xmlns:a16="http://schemas.microsoft.com/office/drawing/2014/main" id="{0CAB8DEF-24AD-4601-BF57-74BD31E0FD5F}"/>
                </a:ext>
              </a:extLst>
            </p:cNvPr>
            <p:cNvSpPr txBox="1"/>
            <p:nvPr/>
          </p:nvSpPr>
          <p:spPr>
            <a:xfrm>
              <a:off x="5061091" y="5725292"/>
              <a:ext cx="2141277" cy="660860"/>
            </a:xfrm>
            <a:prstGeom prst="rect">
              <a:avLst/>
            </a:prstGeom>
            <a:solidFill>
              <a:srgbClr val="195589"/>
            </a:solidFill>
          </p:spPr>
          <p:txBody>
            <a:bodyPr wrap="square" rtlCol="0">
              <a:spAutoFit/>
            </a:bodyPr>
            <a:lstStyle/>
            <a:p>
              <a:pPr algn="ctr">
                <a:lnSpc>
                  <a:spcPct val="90000"/>
                </a:lnSpc>
                <a:spcBef>
                  <a:spcPct val="0"/>
                </a:spcBef>
              </a:pPr>
              <a:r>
                <a:rPr lang="zh-CN" altLang="en-US" sz="2000" b="1">
                  <a:solidFill>
                    <a:srgbClr val="DEF4F6"/>
                  </a:solidFill>
                  <a:latin typeface="微软雅黑" panose="020B0503020204020204" pitchFamily="34" charset="-122"/>
                  <a:ea typeface="微软雅黑" panose="020B0503020204020204" pitchFamily="34" charset="-122"/>
                  <a:cs typeface="+mj-cs"/>
                </a:rPr>
                <a:t>应急避难场所</a:t>
              </a:r>
              <a:endParaRPr lang="en-US" altLang="zh-CN" sz="2000" b="1">
                <a:solidFill>
                  <a:srgbClr val="DEF4F6"/>
                </a:solidFill>
                <a:latin typeface="微软雅黑" panose="020B0503020204020204" pitchFamily="34" charset="-122"/>
                <a:ea typeface="微软雅黑" panose="020B0503020204020204" pitchFamily="34" charset="-122"/>
                <a:cs typeface="+mj-cs"/>
              </a:endParaRPr>
            </a:p>
            <a:p>
              <a:pPr algn="ctr">
                <a:lnSpc>
                  <a:spcPct val="90000"/>
                </a:lnSpc>
                <a:spcBef>
                  <a:spcPct val="0"/>
                </a:spcBef>
              </a:pPr>
              <a:r>
                <a:rPr lang="zh-CN" altLang="en-US" b="1">
                  <a:solidFill>
                    <a:srgbClr val="FFFF00"/>
                  </a:solidFill>
                  <a:latin typeface="微软雅黑" panose="020B0503020204020204" pitchFamily="34" charset="-122"/>
                  <a:ea typeface="微软雅黑" panose="020B0503020204020204" pitchFamily="34" charset="-122"/>
                  <a:cs typeface="+mj-cs"/>
                </a:rPr>
                <a:t>场址及配套设施</a:t>
              </a:r>
              <a:endParaRPr lang="zh-CN" altLang="en-US" b="1" dirty="0">
                <a:solidFill>
                  <a:srgbClr val="FFFF00"/>
                </a:solidFill>
                <a:latin typeface="微软雅黑" panose="020B0503020204020204" pitchFamily="34" charset="-122"/>
                <a:ea typeface="微软雅黑" panose="020B0503020204020204" pitchFamily="34" charset="-122"/>
                <a:cs typeface="+mj-cs"/>
              </a:endParaRPr>
            </a:p>
          </p:txBody>
        </p:sp>
      </p:grpSp>
      <p:grpSp>
        <p:nvGrpSpPr>
          <p:cNvPr id="13" name="组合 12">
            <a:extLst>
              <a:ext uri="{FF2B5EF4-FFF2-40B4-BE49-F238E27FC236}">
                <a16:creationId xmlns:a16="http://schemas.microsoft.com/office/drawing/2014/main" id="{E9CDFD14-6E11-40CE-8928-FB7D83EBBC3E}"/>
              </a:ext>
            </a:extLst>
          </p:cNvPr>
          <p:cNvGrpSpPr/>
          <p:nvPr/>
        </p:nvGrpSpPr>
        <p:grpSpPr>
          <a:xfrm>
            <a:off x="9691659" y="1104795"/>
            <a:ext cx="1995983" cy="2407042"/>
            <a:chOff x="3849599" y="1322994"/>
            <a:chExt cx="2203090" cy="2656800"/>
          </a:xfrm>
        </p:grpSpPr>
        <p:pic>
          <p:nvPicPr>
            <p:cNvPr id="15" name="图片 14">
              <a:extLst>
                <a:ext uri="{FF2B5EF4-FFF2-40B4-BE49-F238E27FC236}">
                  <a16:creationId xmlns:a16="http://schemas.microsoft.com/office/drawing/2014/main" id="{5244514B-77D4-41AE-BD29-1B9CE4BFEB7C}"/>
                </a:ext>
              </a:extLst>
            </p:cNvPr>
            <p:cNvPicPr>
              <a:picLocks noChangeAspect="1"/>
            </p:cNvPicPr>
            <p:nvPr/>
          </p:nvPicPr>
          <p:blipFill>
            <a:blip r:embed="rId6"/>
            <a:stretch>
              <a:fillRect/>
            </a:stretch>
          </p:blipFill>
          <p:spPr>
            <a:xfrm>
              <a:off x="3852670" y="1322994"/>
              <a:ext cx="2196948" cy="2656800"/>
            </a:xfrm>
            <a:prstGeom prst="rect">
              <a:avLst/>
            </a:prstGeom>
            <a:ln>
              <a:solidFill>
                <a:srgbClr val="195589"/>
              </a:solidFill>
            </a:ln>
          </p:spPr>
        </p:pic>
        <p:sp>
          <p:nvSpPr>
            <p:cNvPr id="16" name="矩形 15">
              <a:extLst>
                <a:ext uri="{FF2B5EF4-FFF2-40B4-BE49-F238E27FC236}">
                  <a16:creationId xmlns:a16="http://schemas.microsoft.com/office/drawing/2014/main" id="{AAC950A3-B5FF-4CBD-8A77-B7E757A868B2}"/>
                </a:ext>
              </a:extLst>
            </p:cNvPr>
            <p:cNvSpPr/>
            <p:nvPr/>
          </p:nvSpPr>
          <p:spPr>
            <a:xfrm>
              <a:off x="3854887" y="3009959"/>
              <a:ext cx="2197802" cy="73376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5205" tIns="57602" rIns="115205" bIns="57602" numCol="1" spcCol="0" rtlCol="0" fromWordArt="0" anchor="ctr" anchorCtr="0" forceAA="0" compatLnSpc="1">
              <a:prstTxWarp prst="textNoShape">
                <a:avLst/>
              </a:prstTxWarp>
              <a:noAutofit/>
            </a:bodyPr>
            <a:lstStyle/>
            <a:p>
              <a:pPr algn="ctr"/>
              <a:endParaRPr lang="zh-CN" altLang="en-US" sz="400"/>
            </a:p>
          </p:txBody>
        </p:sp>
        <p:sp>
          <p:nvSpPr>
            <p:cNvPr id="17" name="文本框 16">
              <a:extLst>
                <a:ext uri="{FF2B5EF4-FFF2-40B4-BE49-F238E27FC236}">
                  <a16:creationId xmlns:a16="http://schemas.microsoft.com/office/drawing/2014/main" id="{6075694D-8D40-483B-8A7D-6490AD5C2DC8}"/>
                </a:ext>
              </a:extLst>
            </p:cNvPr>
            <p:cNvSpPr txBox="1"/>
            <p:nvPr/>
          </p:nvSpPr>
          <p:spPr>
            <a:xfrm>
              <a:off x="3849599" y="1928313"/>
              <a:ext cx="2198802" cy="509568"/>
            </a:xfrm>
            <a:prstGeom prst="rect">
              <a:avLst/>
            </a:prstGeom>
            <a:solidFill>
              <a:schemeClr val="bg1">
                <a:alpha val="50000"/>
              </a:schemeClr>
            </a:solidFill>
          </p:spPr>
          <p:txBody>
            <a:bodyPr wrap="square" rtlCol="0">
              <a:spAutoFit/>
            </a:bodyPr>
            <a:lstStyle/>
            <a:p>
              <a:pPr algn="ctr"/>
              <a:r>
                <a:rPr lang="en-US" altLang="zh-CN" sz="2400" b="1">
                  <a:solidFill>
                    <a:srgbClr val="C00000"/>
                  </a:solidFill>
                  <a:latin typeface="微软雅黑" panose="020B0503020204020204" pitchFamily="34" charset="-122"/>
                  <a:ea typeface="微软雅黑" panose="020B0503020204020204" pitchFamily="34" charset="-122"/>
                  <a:cs typeface="+mj-cs"/>
                </a:rPr>
                <a:t>GB/T 44014</a:t>
              </a:r>
              <a:endParaRPr lang="zh-CN" altLang="en-US" sz="2400" dirty="0">
                <a:solidFill>
                  <a:srgbClr val="C00000"/>
                </a:solidFill>
                <a:latin typeface="Impact" panose="020B0806030902050204" pitchFamily="34" charset="0"/>
                <a:ea typeface="Gulim" panose="020B0600000101010101" pitchFamily="34" charset="-127"/>
              </a:endParaRPr>
            </a:p>
          </p:txBody>
        </p:sp>
        <p:sp>
          <p:nvSpPr>
            <p:cNvPr id="18" name="文本框 17">
              <a:extLst>
                <a:ext uri="{FF2B5EF4-FFF2-40B4-BE49-F238E27FC236}">
                  <a16:creationId xmlns:a16="http://schemas.microsoft.com/office/drawing/2014/main" id="{826C49CF-D30D-4693-B361-6F45F2977F1C}"/>
                </a:ext>
              </a:extLst>
            </p:cNvPr>
            <p:cNvSpPr txBox="1"/>
            <p:nvPr/>
          </p:nvSpPr>
          <p:spPr>
            <a:xfrm>
              <a:off x="3883150" y="3043361"/>
              <a:ext cx="2141278" cy="660860"/>
            </a:xfrm>
            <a:prstGeom prst="rect">
              <a:avLst/>
            </a:prstGeom>
            <a:solidFill>
              <a:srgbClr val="195589"/>
            </a:solidFill>
          </p:spPr>
          <p:txBody>
            <a:bodyPr wrap="square" rtlCol="0">
              <a:spAutoFit/>
            </a:bodyPr>
            <a:lstStyle/>
            <a:p>
              <a:pPr algn="ctr">
                <a:lnSpc>
                  <a:spcPct val="90000"/>
                </a:lnSpc>
                <a:spcBef>
                  <a:spcPct val="0"/>
                </a:spcBef>
              </a:pPr>
              <a:r>
                <a:rPr lang="zh-CN" altLang="en-US" sz="2000" b="1">
                  <a:solidFill>
                    <a:srgbClr val="DEF4F6"/>
                  </a:solidFill>
                  <a:latin typeface="微软雅黑" panose="020B0503020204020204" pitchFamily="34" charset="-122"/>
                  <a:ea typeface="微软雅黑" panose="020B0503020204020204" pitchFamily="34" charset="-122"/>
                  <a:cs typeface="+mj-cs"/>
                </a:rPr>
                <a:t>应急避难场所</a:t>
              </a:r>
              <a:endParaRPr lang="en-US" altLang="zh-CN" sz="2000" b="1">
                <a:solidFill>
                  <a:srgbClr val="DEF4F6"/>
                </a:solidFill>
                <a:latin typeface="微软雅黑" panose="020B0503020204020204" pitchFamily="34" charset="-122"/>
                <a:ea typeface="微软雅黑" panose="020B0503020204020204" pitchFamily="34" charset="-122"/>
                <a:cs typeface="+mj-cs"/>
              </a:endParaRPr>
            </a:p>
            <a:p>
              <a:pPr algn="ctr">
                <a:lnSpc>
                  <a:spcPct val="90000"/>
                </a:lnSpc>
                <a:spcBef>
                  <a:spcPct val="0"/>
                </a:spcBef>
              </a:pPr>
              <a:r>
                <a:rPr lang="zh-CN" altLang="en-US" b="1">
                  <a:solidFill>
                    <a:srgbClr val="FFFF00"/>
                  </a:solidFill>
                  <a:latin typeface="微软雅黑" panose="020B0503020204020204" pitchFamily="34" charset="-122"/>
                  <a:ea typeface="微软雅黑" panose="020B0503020204020204" pitchFamily="34" charset="-122"/>
                  <a:cs typeface="+mj-cs"/>
                </a:rPr>
                <a:t>标志</a:t>
              </a:r>
              <a:endParaRPr lang="zh-CN" altLang="en-US" b="1" dirty="0">
                <a:solidFill>
                  <a:srgbClr val="FFFF00"/>
                </a:solidFill>
                <a:latin typeface="微软雅黑" panose="020B0503020204020204" pitchFamily="34" charset="-122"/>
                <a:ea typeface="微软雅黑" panose="020B0503020204020204" pitchFamily="34" charset="-122"/>
                <a:cs typeface="+mj-cs"/>
              </a:endParaRPr>
            </a:p>
          </p:txBody>
        </p:sp>
      </p:grpSp>
      <p:grpSp>
        <p:nvGrpSpPr>
          <p:cNvPr id="35" name="组合 34">
            <a:extLst>
              <a:ext uri="{FF2B5EF4-FFF2-40B4-BE49-F238E27FC236}">
                <a16:creationId xmlns:a16="http://schemas.microsoft.com/office/drawing/2014/main" id="{9BEA91E4-8FF8-469F-9ADB-292148975F69}"/>
              </a:ext>
            </a:extLst>
          </p:cNvPr>
          <p:cNvGrpSpPr/>
          <p:nvPr/>
        </p:nvGrpSpPr>
        <p:grpSpPr>
          <a:xfrm>
            <a:off x="9689207" y="3881842"/>
            <a:ext cx="1994549" cy="2401676"/>
            <a:chOff x="7433792" y="4018621"/>
            <a:chExt cx="2206425" cy="2656800"/>
          </a:xfrm>
        </p:grpSpPr>
        <p:pic>
          <p:nvPicPr>
            <p:cNvPr id="37" name="图片 36">
              <a:extLst>
                <a:ext uri="{FF2B5EF4-FFF2-40B4-BE49-F238E27FC236}">
                  <a16:creationId xmlns:a16="http://schemas.microsoft.com/office/drawing/2014/main" id="{EE516A00-3313-4880-AF6D-3F0D750357BE}"/>
                </a:ext>
              </a:extLst>
            </p:cNvPr>
            <p:cNvPicPr>
              <a:picLocks noChangeAspect="1"/>
            </p:cNvPicPr>
            <p:nvPr/>
          </p:nvPicPr>
          <p:blipFill>
            <a:blip r:embed="rId7"/>
            <a:stretch>
              <a:fillRect/>
            </a:stretch>
          </p:blipFill>
          <p:spPr>
            <a:xfrm>
              <a:off x="7433792" y="4018621"/>
              <a:ext cx="2206425" cy="2656800"/>
            </a:xfrm>
            <a:prstGeom prst="rect">
              <a:avLst/>
            </a:prstGeom>
            <a:ln>
              <a:solidFill>
                <a:srgbClr val="195589"/>
              </a:solidFill>
            </a:ln>
          </p:spPr>
        </p:pic>
        <p:sp>
          <p:nvSpPr>
            <p:cNvPr id="38" name="矩形 37">
              <a:extLst>
                <a:ext uri="{FF2B5EF4-FFF2-40B4-BE49-F238E27FC236}">
                  <a16:creationId xmlns:a16="http://schemas.microsoft.com/office/drawing/2014/main" id="{8C0FB189-8092-4B94-9B58-4AF25669380C}"/>
                </a:ext>
              </a:extLst>
            </p:cNvPr>
            <p:cNvSpPr/>
            <p:nvPr/>
          </p:nvSpPr>
          <p:spPr>
            <a:xfrm>
              <a:off x="7442415" y="5712210"/>
              <a:ext cx="2197802" cy="73376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5205" tIns="57602" rIns="115205" bIns="57602" numCol="1" spcCol="0" rtlCol="0" fromWordArt="0" anchor="ctr" anchorCtr="0" forceAA="0" compatLnSpc="1">
              <a:prstTxWarp prst="textNoShape">
                <a:avLst/>
              </a:prstTxWarp>
              <a:noAutofit/>
            </a:bodyPr>
            <a:lstStyle/>
            <a:p>
              <a:pPr algn="ctr"/>
              <a:endParaRPr lang="zh-CN" altLang="en-US" sz="1100"/>
            </a:p>
          </p:txBody>
        </p:sp>
        <p:sp>
          <p:nvSpPr>
            <p:cNvPr id="39" name="文本框 38">
              <a:extLst>
                <a:ext uri="{FF2B5EF4-FFF2-40B4-BE49-F238E27FC236}">
                  <a16:creationId xmlns:a16="http://schemas.microsoft.com/office/drawing/2014/main" id="{11137707-EAB2-4991-8481-34CAA1EBF53F}"/>
                </a:ext>
              </a:extLst>
            </p:cNvPr>
            <p:cNvSpPr txBox="1"/>
            <p:nvPr/>
          </p:nvSpPr>
          <p:spPr>
            <a:xfrm>
              <a:off x="7746576" y="4539425"/>
              <a:ext cx="1589474" cy="1019236"/>
            </a:xfrm>
            <a:prstGeom prst="rect">
              <a:avLst/>
            </a:prstGeom>
            <a:solidFill>
              <a:schemeClr val="bg1">
                <a:alpha val="50000"/>
              </a:schemeClr>
            </a:solidFill>
          </p:spPr>
          <p:txBody>
            <a:bodyPr wrap="none" rtlCol="0">
              <a:spAutoFit/>
            </a:bodyPr>
            <a:lstStyle/>
            <a:p>
              <a:pPr algn="ctr"/>
              <a:r>
                <a:rPr lang="en-US" altLang="zh-CN" sz="2800" b="1">
                  <a:solidFill>
                    <a:srgbClr val="C00000"/>
                  </a:solidFill>
                  <a:latin typeface="微软雅黑" panose="020B0503020204020204" pitchFamily="34" charset="-122"/>
                  <a:ea typeface="微软雅黑" panose="020B0503020204020204" pitchFamily="34" charset="-122"/>
                  <a:cs typeface="+mj-cs"/>
                </a:rPr>
                <a:t>DB11T </a:t>
              </a:r>
            </a:p>
            <a:p>
              <a:pPr algn="ctr"/>
              <a:r>
                <a:rPr lang="en-US" altLang="zh-CN" sz="2800" b="1">
                  <a:solidFill>
                    <a:srgbClr val="C00000"/>
                  </a:solidFill>
                  <a:latin typeface="微软雅黑" panose="020B0503020204020204" pitchFamily="34" charset="-122"/>
                  <a:ea typeface="微软雅黑" panose="020B0503020204020204" pitchFamily="34" charset="-122"/>
                  <a:cs typeface="+mj-cs"/>
                </a:rPr>
                <a:t>2143</a:t>
              </a:r>
              <a:endParaRPr lang="zh-CN" altLang="en-US" sz="2800" dirty="0">
                <a:solidFill>
                  <a:srgbClr val="C00000"/>
                </a:solidFill>
                <a:latin typeface="Impact" panose="020B0806030902050204" pitchFamily="34" charset="0"/>
                <a:ea typeface="Gulim" panose="020B0600000101010101" pitchFamily="34" charset="-127"/>
              </a:endParaRPr>
            </a:p>
          </p:txBody>
        </p:sp>
        <p:sp>
          <p:nvSpPr>
            <p:cNvPr id="40" name="文本框 39">
              <a:extLst>
                <a:ext uri="{FF2B5EF4-FFF2-40B4-BE49-F238E27FC236}">
                  <a16:creationId xmlns:a16="http://schemas.microsoft.com/office/drawing/2014/main" id="{21B8D0E7-654C-4A3D-8DF6-4C81B2483585}"/>
                </a:ext>
              </a:extLst>
            </p:cNvPr>
            <p:cNvSpPr txBox="1"/>
            <p:nvPr/>
          </p:nvSpPr>
          <p:spPr>
            <a:xfrm>
              <a:off x="7470677" y="5725292"/>
              <a:ext cx="2141277" cy="660860"/>
            </a:xfrm>
            <a:prstGeom prst="rect">
              <a:avLst/>
            </a:prstGeom>
            <a:solidFill>
              <a:srgbClr val="195589"/>
            </a:solidFill>
          </p:spPr>
          <p:txBody>
            <a:bodyPr wrap="square" rtlCol="0">
              <a:spAutoFit/>
            </a:bodyPr>
            <a:lstStyle/>
            <a:p>
              <a:pPr algn="ctr">
                <a:lnSpc>
                  <a:spcPct val="90000"/>
                </a:lnSpc>
                <a:spcBef>
                  <a:spcPct val="0"/>
                </a:spcBef>
              </a:pPr>
              <a:r>
                <a:rPr lang="zh-CN" altLang="en-US" sz="2000" b="1">
                  <a:solidFill>
                    <a:srgbClr val="DEF4F6"/>
                  </a:solidFill>
                  <a:latin typeface="微软雅黑" panose="020B0503020204020204" pitchFamily="34" charset="-122"/>
                  <a:ea typeface="微软雅黑" panose="020B0503020204020204" pitchFamily="34" charset="-122"/>
                  <a:cs typeface="+mj-cs"/>
                </a:rPr>
                <a:t>应急避难场所</a:t>
              </a:r>
              <a:endParaRPr lang="en-US" altLang="zh-CN" sz="2000" b="1">
                <a:solidFill>
                  <a:srgbClr val="DEF4F6"/>
                </a:solidFill>
                <a:latin typeface="微软雅黑" panose="020B0503020204020204" pitchFamily="34" charset="-122"/>
                <a:ea typeface="微软雅黑" panose="020B0503020204020204" pitchFamily="34" charset="-122"/>
                <a:cs typeface="+mj-cs"/>
              </a:endParaRPr>
            </a:p>
            <a:p>
              <a:pPr algn="ctr">
                <a:lnSpc>
                  <a:spcPct val="90000"/>
                </a:lnSpc>
                <a:spcBef>
                  <a:spcPct val="0"/>
                </a:spcBef>
              </a:pPr>
              <a:r>
                <a:rPr lang="zh-CN" altLang="en-US" b="1">
                  <a:solidFill>
                    <a:srgbClr val="FFFF00"/>
                  </a:solidFill>
                  <a:latin typeface="微软雅黑" panose="020B0503020204020204" pitchFamily="34" charset="-122"/>
                  <a:ea typeface="微软雅黑" panose="020B0503020204020204" pitchFamily="34" charset="-122"/>
                  <a:cs typeface="+mj-cs"/>
                </a:rPr>
                <a:t>评估导则</a:t>
              </a:r>
              <a:endParaRPr lang="zh-CN" altLang="en-US" b="1" dirty="0">
                <a:solidFill>
                  <a:srgbClr val="FFFF00"/>
                </a:solidFill>
                <a:latin typeface="微软雅黑" panose="020B0503020204020204" pitchFamily="34" charset="-122"/>
                <a:ea typeface="微软雅黑" panose="020B0503020204020204" pitchFamily="34" charset="-122"/>
                <a:cs typeface="+mj-cs"/>
              </a:endParaRPr>
            </a:p>
          </p:txBody>
        </p:sp>
      </p:grpSp>
    </p:spTree>
    <p:extLst>
      <p:ext uri="{BB962C8B-B14F-4D97-AF65-F5344CB8AC3E}">
        <p14:creationId xmlns:p14="http://schemas.microsoft.com/office/powerpoint/2010/main" val="2608161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5">
            <a:extLst>
              <a:ext uri="{FF2B5EF4-FFF2-40B4-BE49-F238E27FC236}">
                <a16:creationId xmlns:a16="http://schemas.microsoft.com/office/drawing/2014/main" id="{85FA6914-947F-4969-96FF-6E4287E7E359}"/>
              </a:ext>
            </a:extLst>
          </p:cNvPr>
          <p:cNvSpPr/>
          <p:nvPr/>
        </p:nvSpPr>
        <p:spPr>
          <a:xfrm>
            <a:off x="481461" y="1879600"/>
            <a:ext cx="11229077" cy="3505200"/>
          </a:xfrm>
          <a:prstGeom prst="roundRect">
            <a:avLst/>
          </a:prstGeom>
          <a:solidFill>
            <a:srgbClr val="CBD3DE"/>
          </a:solidFill>
          <a:ln>
            <a:solidFill>
              <a:srgbClr val="CBD3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B0EC02D2-7A1E-46CC-A043-2BE07D5E1C30}"/>
              </a:ext>
            </a:extLst>
          </p:cNvPr>
          <p:cNvSpPr/>
          <p:nvPr/>
        </p:nvSpPr>
        <p:spPr>
          <a:xfrm>
            <a:off x="284480" y="0"/>
            <a:ext cx="2834640"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03 </a:t>
            </a:r>
            <a:r>
              <a:rPr lang="zh-CN" altLang="en-US" sz="3600" b="1">
                <a:latin typeface="微软雅黑" panose="020B0503020204020204" pitchFamily="34" charset="-122"/>
                <a:ea typeface="微软雅黑" panose="020B0503020204020204" pitchFamily="34" charset="-122"/>
              </a:rPr>
              <a:t>规划范围</a:t>
            </a:r>
          </a:p>
        </p:txBody>
      </p:sp>
      <p:sp>
        <p:nvSpPr>
          <p:cNvPr id="5" name="文本框 4">
            <a:extLst>
              <a:ext uri="{FF2B5EF4-FFF2-40B4-BE49-F238E27FC236}">
                <a16:creationId xmlns:a16="http://schemas.microsoft.com/office/drawing/2014/main" id="{B784D9AB-BC05-4A3C-B644-5B7EDD7E53A8}"/>
              </a:ext>
            </a:extLst>
          </p:cNvPr>
          <p:cNvSpPr txBox="1"/>
          <p:nvPr/>
        </p:nvSpPr>
        <p:spPr>
          <a:xfrm>
            <a:off x="1565363" y="2300832"/>
            <a:ext cx="9061273" cy="2601546"/>
          </a:xfrm>
          <a:prstGeom prst="rect">
            <a:avLst/>
          </a:prstGeom>
          <a:noFill/>
        </p:spPr>
        <p:txBody>
          <a:bodyPr wrap="square">
            <a:spAutoFit/>
          </a:bodyPr>
          <a:lstStyle/>
          <a:p>
            <a:pPr algn="just">
              <a:lnSpc>
                <a:spcPct val="150000"/>
              </a:lnSpc>
            </a:pPr>
            <a:r>
              <a:rPr lang="zh-CN" altLang="zh-CN" sz="2800" b="1">
                <a:solidFill>
                  <a:srgbClr val="000000"/>
                </a:solidFill>
                <a:latin typeface="微软雅黑" panose="020B0503020204020204" pitchFamily="34" charset="-122"/>
                <a:ea typeface="微软雅黑" panose="020B0503020204020204" pitchFamily="34" charset="-122"/>
              </a:rPr>
              <a:t>本次确定的规划区范围为通州区行政辖区，总面积约</a:t>
            </a:r>
            <a:r>
              <a:rPr lang="en-US" altLang="zh-CN" sz="2800" b="1">
                <a:solidFill>
                  <a:srgbClr val="000000"/>
                </a:solidFill>
                <a:latin typeface="微软雅黑" panose="020B0503020204020204" pitchFamily="34" charset="-122"/>
                <a:ea typeface="微软雅黑" panose="020B0503020204020204" pitchFamily="34" charset="-122"/>
              </a:rPr>
              <a:t>906</a:t>
            </a:r>
            <a:r>
              <a:rPr lang="zh-CN" altLang="zh-CN" sz="2800" b="1">
                <a:solidFill>
                  <a:srgbClr val="000000"/>
                </a:solidFill>
                <a:latin typeface="微软雅黑" panose="020B0503020204020204" pitchFamily="34" charset="-122"/>
                <a:ea typeface="微软雅黑" panose="020B0503020204020204" pitchFamily="34" charset="-122"/>
              </a:rPr>
              <a:t>平方公里，包含占地面积</a:t>
            </a:r>
            <a:r>
              <a:rPr lang="en-US" altLang="zh-CN" sz="2800" b="1">
                <a:solidFill>
                  <a:srgbClr val="000000"/>
                </a:solidFill>
                <a:latin typeface="微软雅黑" panose="020B0503020204020204" pitchFamily="34" charset="-122"/>
                <a:ea typeface="微软雅黑" panose="020B0503020204020204" pitchFamily="34" charset="-122"/>
              </a:rPr>
              <a:t>155</a:t>
            </a:r>
            <a:r>
              <a:rPr lang="zh-CN" altLang="zh-CN" sz="2800" b="1">
                <a:solidFill>
                  <a:srgbClr val="000000"/>
                </a:solidFill>
                <a:latin typeface="微软雅黑" panose="020B0503020204020204" pitchFamily="34" charset="-122"/>
                <a:ea typeface="微软雅黑" panose="020B0503020204020204" pitchFamily="34" charset="-122"/>
              </a:rPr>
              <a:t>平方公里的城市副中心及其周边拓展区。拓展区约占地</a:t>
            </a:r>
            <a:r>
              <a:rPr lang="en-US" altLang="zh-CN" sz="2800" b="1">
                <a:solidFill>
                  <a:srgbClr val="000000"/>
                </a:solidFill>
                <a:latin typeface="微软雅黑" panose="020B0503020204020204" pitchFamily="34" charset="-122"/>
                <a:ea typeface="微软雅黑" panose="020B0503020204020204" pitchFamily="34" charset="-122"/>
              </a:rPr>
              <a:t>751</a:t>
            </a:r>
            <a:r>
              <a:rPr lang="zh-CN" altLang="zh-CN" sz="2800" b="1">
                <a:solidFill>
                  <a:srgbClr val="000000"/>
                </a:solidFill>
                <a:latin typeface="微软雅黑" panose="020B0503020204020204" pitchFamily="34" charset="-122"/>
                <a:ea typeface="微软雅黑" panose="020B0503020204020204" pitchFamily="34" charset="-122"/>
              </a:rPr>
              <a:t>平方公里，由亦庄新城（通州部分）和乡镇地区组成</a:t>
            </a:r>
            <a:r>
              <a:rPr lang="zh-CN" altLang="en-US" sz="2800" b="1">
                <a:solidFill>
                  <a:srgbClr val="000000"/>
                </a:solidFill>
                <a:latin typeface="微软雅黑" panose="020B0503020204020204" pitchFamily="34" charset="-122"/>
                <a:ea typeface="微软雅黑" panose="020B0503020204020204" pitchFamily="34" charset="-122"/>
              </a:rPr>
              <a:t>。</a:t>
            </a:r>
          </a:p>
        </p:txBody>
      </p:sp>
    </p:spTree>
    <p:extLst>
      <p:ext uri="{BB962C8B-B14F-4D97-AF65-F5344CB8AC3E}">
        <p14:creationId xmlns:p14="http://schemas.microsoft.com/office/powerpoint/2010/main" val="2135428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图片 33">
            <a:extLst>
              <a:ext uri="{FF2B5EF4-FFF2-40B4-BE49-F238E27FC236}">
                <a16:creationId xmlns:a16="http://schemas.microsoft.com/office/drawing/2014/main" id="{F9966075-E5BB-43E4-9B52-E635C1094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8031" y="4343234"/>
            <a:ext cx="1440000" cy="1440000"/>
          </a:xfrm>
          <a:prstGeom prst="rect">
            <a:avLst/>
          </a:prstGeom>
        </p:spPr>
      </p:pic>
      <p:sp>
        <p:nvSpPr>
          <p:cNvPr id="4" name="矩形 3">
            <a:extLst>
              <a:ext uri="{FF2B5EF4-FFF2-40B4-BE49-F238E27FC236}">
                <a16:creationId xmlns:a16="http://schemas.microsoft.com/office/drawing/2014/main" id="{3406786A-5C5C-4A65-81A3-A6E9B11D61BA}"/>
              </a:ext>
            </a:extLst>
          </p:cNvPr>
          <p:cNvSpPr/>
          <p:nvPr/>
        </p:nvSpPr>
        <p:spPr>
          <a:xfrm>
            <a:off x="284480" y="0"/>
            <a:ext cx="2834640"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04 </a:t>
            </a:r>
            <a:r>
              <a:rPr lang="zh-CN" altLang="en-US" sz="3600" b="1">
                <a:latin typeface="微软雅黑" panose="020B0503020204020204" pitchFamily="34" charset="-122"/>
                <a:ea typeface="微软雅黑" panose="020B0503020204020204" pitchFamily="34" charset="-122"/>
              </a:rPr>
              <a:t>规划对象</a:t>
            </a:r>
          </a:p>
        </p:txBody>
      </p:sp>
      <p:sp>
        <p:nvSpPr>
          <p:cNvPr id="6" name="文本框 5">
            <a:extLst>
              <a:ext uri="{FF2B5EF4-FFF2-40B4-BE49-F238E27FC236}">
                <a16:creationId xmlns:a16="http://schemas.microsoft.com/office/drawing/2014/main" id="{5B24B95D-02B7-43B2-AC6F-9EC9267D73BE}"/>
              </a:ext>
            </a:extLst>
          </p:cNvPr>
          <p:cNvSpPr txBox="1"/>
          <p:nvPr/>
        </p:nvSpPr>
        <p:spPr>
          <a:xfrm>
            <a:off x="427328" y="829717"/>
            <a:ext cx="11764672" cy="3027880"/>
          </a:xfrm>
          <a:prstGeom prst="rect">
            <a:avLst/>
          </a:prstGeom>
          <a:noFill/>
        </p:spPr>
        <p:txBody>
          <a:bodyPr wrap="square">
            <a:spAutoFit/>
          </a:bodyPr>
          <a:lstStyle/>
          <a:p>
            <a:pPr algn="just">
              <a:lnSpc>
                <a:spcPct val="150000"/>
              </a:lnSpc>
              <a:spcAft>
                <a:spcPts val="1200"/>
              </a:spcAft>
            </a:pPr>
            <a:r>
              <a:rPr lang="zh-CN" altLang="en-US" sz="2400" b="1">
                <a:solidFill>
                  <a:srgbClr val="000000"/>
                </a:solidFill>
                <a:latin typeface="微软雅黑" panose="020B0503020204020204" pitchFamily="34" charset="-122"/>
                <a:ea typeface="微软雅黑" panose="020B0503020204020204" pitchFamily="34" charset="-122"/>
              </a:rPr>
              <a:t>本次规划的对象为应急避难场所，是指</a:t>
            </a:r>
            <a:r>
              <a:rPr lang="zh-CN" altLang="zh-CN" sz="2400" b="1">
                <a:solidFill>
                  <a:srgbClr val="000000"/>
                </a:solidFill>
                <a:latin typeface="微软雅黑" panose="020B0503020204020204" pitchFamily="34" charset="-122"/>
                <a:ea typeface="微软雅黑" panose="020B0503020204020204" pitchFamily="34" charset="-122"/>
              </a:rPr>
              <a:t>新建、改造和指定的用于应急避难人员安置的具有一定生活服务保障功能的安全场所</a:t>
            </a:r>
            <a:r>
              <a:rPr lang="zh-CN" altLang="en-US" sz="2400" b="1">
                <a:solidFill>
                  <a:srgbClr val="000000"/>
                </a:solidFill>
                <a:latin typeface="微软雅黑" panose="020B0503020204020204" pitchFamily="34" charset="-122"/>
                <a:ea typeface="微软雅黑" panose="020B0503020204020204" pitchFamily="34" charset="-122"/>
              </a:rPr>
              <a:t>。包括目前已建成的地震应急避难场所及其他应急避难场所。</a:t>
            </a:r>
            <a:endParaRPr lang="en-US" altLang="zh-CN" sz="2400" b="1">
              <a:solidFill>
                <a:srgbClr val="000000"/>
              </a:solidFill>
              <a:latin typeface="微软雅黑" panose="020B0503020204020204" pitchFamily="34" charset="-122"/>
              <a:ea typeface="微软雅黑" panose="020B0503020204020204" pitchFamily="34" charset="-122"/>
            </a:endParaRPr>
          </a:p>
          <a:p>
            <a:pPr algn="just">
              <a:lnSpc>
                <a:spcPct val="150000"/>
              </a:lnSpc>
              <a:spcBef>
                <a:spcPts val="600"/>
              </a:spcBef>
            </a:pPr>
            <a:r>
              <a:rPr lang="zh-CN" altLang="en-US" sz="2400" b="1">
                <a:solidFill>
                  <a:srgbClr val="000000"/>
                </a:solidFill>
                <a:latin typeface="微软雅黑" panose="020B0503020204020204" pitchFamily="34" charset="-122"/>
                <a:ea typeface="微软雅黑" panose="020B0503020204020204" pitchFamily="34" charset="-122"/>
              </a:rPr>
              <a:t>针对通州区主要的灾害类型及应急避难场所功能特征，应急避难场所统筹应对自然灾害、事故灾难、公共卫生事件和社会安全事件，建立适应多灾种的安全庇护职能。</a:t>
            </a:r>
          </a:p>
        </p:txBody>
      </p:sp>
      <p:sp>
        <p:nvSpPr>
          <p:cNvPr id="23" name="TextBox 54">
            <a:extLst>
              <a:ext uri="{FF2B5EF4-FFF2-40B4-BE49-F238E27FC236}">
                <a16:creationId xmlns:a16="http://schemas.microsoft.com/office/drawing/2014/main" id="{2D44E8E6-6DF6-4C9A-80CA-622E48A43A56}"/>
              </a:ext>
            </a:extLst>
          </p:cNvPr>
          <p:cNvSpPr>
            <a:spLocks noChangeArrowheads="1"/>
          </p:cNvSpPr>
          <p:nvPr/>
        </p:nvSpPr>
        <p:spPr bwMode="auto">
          <a:xfrm>
            <a:off x="945835" y="5985371"/>
            <a:ext cx="2393188" cy="51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accent1"/>
                </a:solidFill>
                <a:latin typeface="Arial" panose="020B0604020202020204" pitchFamily="34" charset="0"/>
                <a:ea typeface="微软雅黑" panose="020B0503020204020204" pitchFamily="34" charset="-122"/>
                <a:sym typeface="Arial" panose="020B0604020202020204" pitchFamily="34" charset="0"/>
              </a:defRPr>
            </a:lvl1pPr>
            <a:lvl2pPr marL="742950" indent="-285750">
              <a:spcBef>
                <a:spcPct val="20000"/>
              </a:spcBef>
              <a:buChar char="–"/>
              <a:defRPr sz="2000">
                <a:solidFill>
                  <a:schemeClr val="accent1"/>
                </a:solidFill>
                <a:latin typeface="Arial" panose="020B0604020202020204" pitchFamily="34" charset="0"/>
                <a:ea typeface="仿宋_GB2312" pitchFamily="1" charset="-122"/>
                <a:sym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sym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9pPr>
          </a:lstStyle>
          <a:p>
            <a:pPr algn="ctr">
              <a:spcBef>
                <a:spcPct val="0"/>
              </a:spcBef>
              <a:buNone/>
            </a:pPr>
            <a:r>
              <a:rPr lang="zh-CN" altLang="en-US" sz="2743" b="1">
                <a:solidFill>
                  <a:srgbClr val="195589"/>
                </a:solidFill>
                <a:latin typeface="微软雅黑" panose="020B0503020204020204" pitchFamily="34" charset="-122"/>
              </a:rPr>
              <a:t>自然灾害</a:t>
            </a:r>
            <a:endParaRPr lang="en-US" altLang="zh-CN" sz="2743" b="1" dirty="0">
              <a:solidFill>
                <a:srgbClr val="195589"/>
              </a:solidFill>
              <a:latin typeface="微软雅黑" panose="020B0503020204020204" pitchFamily="34" charset="-122"/>
            </a:endParaRPr>
          </a:p>
        </p:txBody>
      </p:sp>
      <p:sp>
        <p:nvSpPr>
          <p:cNvPr id="24" name="TextBox 60">
            <a:extLst>
              <a:ext uri="{FF2B5EF4-FFF2-40B4-BE49-F238E27FC236}">
                <a16:creationId xmlns:a16="http://schemas.microsoft.com/office/drawing/2014/main" id="{FF213250-36B5-4800-BCE7-71A4CD240987}"/>
              </a:ext>
            </a:extLst>
          </p:cNvPr>
          <p:cNvSpPr>
            <a:spLocks noChangeArrowheads="1"/>
          </p:cNvSpPr>
          <p:nvPr/>
        </p:nvSpPr>
        <p:spPr bwMode="auto">
          <a:xfrm>
            <a:off x="3399679" y="5985371"/>
            <a:ext cx="2676705" cy="51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accent1"/>
                </a:solidFill>
                <a:latin typeface="Arial" panose="020B0604020202020204" pitchFamily="34" charset="0"/>
                <a:ea typeface="微软雅黑" panose="020B0503020204020204" pitchFamily="34" charset="-122"/>
                <a:sym typeface="Arial" panose="020B0604020202020204" pitchFamily="34" charset="0"/>
              </a:defRPr>
            </a:lvl1pPr>
            <a:lvl2pPr marL="742950" indent="-285750">
              <a:spcBef>
                <a:spcPct val="20000"/>
              </a:spcBef>
              <a:buChar char="–"/>
              <a:defRPr sz="2000">
                <a:solidFill>
                  <a:schemeClr val="accent1"/>
                </a:solidFill>
                <a:latin typeface="Arial" panose="020B0604020202020204" pitchFamily="34" charset="0"/>
                <a:ea typeface="仿宋_GB2312" pitchFamily="1" charset="-122"/>
                <a:sym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sym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9pPr>
          </a:lstStyle>
          <a:p>
            <a:pPr algn="ctr">
              <a:spcBef>
                <a:spcPts val="0"/>
              </a:spcBef>
              <a:buNone/>
            </a:pPr>
            <a:r>
              <a:rPr lang="zh-CN" altLang="en-US" sz="2743" b="1">
                <a:solidFill>
                  <a:srgbClr val="195589"/>
                </a:solidFill>
                <a:latin typeface="微软雅黑" panose="020B0503020204020204" pitchFamily="34" charset="-122"/>
              </a:rPr>
              <a:t>事故灾难</a:t>
            </a:r>
            <a:endParaRPr lang="en-US" altLang="zh-CN" sz="2743" b="1" dirty="0">
              <a:solidFill>
                <a:srgbClr val="195589"/>
              </a:solidFill>
              <a:latin typeface="微软雅黑" panose="020B0503020204020204" pitchFamily="34" charset="-122"/>
            </a:endParaRPr>
          </a:p>
        </p:txBody>
      </p:sp>
      <p:sp>
        <p:nvSpPr>
          <p:cNvPr id="25" name="TextBox 61">
            <a:extLst>
              <a:ext uri="{FF2B5EF4-FFF2-40B4-BE49-F238E27FC236}">
                <a16:creationId xmlns:a16="http://schemas.microsoft.com/office/drawing/2014/main" id="{EFCE917A-665F-4348-A6D8-F9FCA43DA2A2}"/>
              </a:ext>
            </a:extLst>
          </p:cNvPr>
          <p:cNvSpPr>
            <a:spLocks noChangeArrowheads="1"/>
          </p:cNvSpPr>
          <p:nvPr/>
        </p:nvSpPr>
        <p:spPr bwMode="auto">
          <a:xfrm>
            <a:off x="6112809" y="5985371"/>
            <a:ext cx="2551658" cy="51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accent1"/>
                </a:solidFill>
                <a:latin typeface="Arial" panose="020B0604020202020204" pitchFamily="34" charset="0"/>
                <a:ea typeface="微软雅黑" panose="020B0503020204020204" pitchFamily="34" charset="-122"/>
                <a:sym typeface="Arial" panose="020B0604020202020204" pitchFamily="34" charset="0"/>
              </a:defRPr>
            </a:lvl1pPr>
            <a:lvl2pPr marL="742950" indent="-285750">
              <a:spcBef>
                <a:spcPct val="20000"/>
              </a:spcBef>
              <a:buChar char="–"/>
              <a:defRPr sz="2000">
                <a:solidFill>
                  <a:schemeClr val="accent1"/>
                </a:solidFill>
                <a:latin typeface="Arial" panose="020B0604020202020204" pitchFamily="34" charset="0"/>
                <a:ea typeface="仿宋_GB2312" pitchFamily="1" charset="-122"/>
                <a:sym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sym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9pPr>
          </a:lstStyle>
          <a:p>
            <a:pPr algn="ctr">
              <a:spcBef>
                <a:spcPct val="0"/>
              </a:spcBef>
              <a:buFontTx/>
              <a:buNone/>
            </a:pPr>
            <a:r>
              <a:rPr lang="zh-CN" altLang="en-US" sz="2743" b="1">
                <a:solidFill>
                  <a:srgbClr val="195589"/>
                </a:solidFill>
                <a:latin typeface="微软雅黑" panose="020B0503020204020204" pitchFamily="34" charset="-122"/>
              </a:rPr>
              <a:t>公共卫生事件</a:t>
            </a:r>
            <a:endParaRPr lang="zh-CN" altLang="en-US" sz="2743" b="1" dirty="0">
              <a:solidFill>
                <a:srgbClr val="195589"/>
              </a:solidFill>
              <a:latin typeface="微软雅黑" panose="020B0503020204020204" pitchFamily="34" charset="-122"/>
            </a:endParaRPr>
          </a:p>
        </p:txBody>
      </p:sp>
      <p:sp>
        <p:nvSpPr>
          <p:cNvPr id="26" name="TextBox 62">
            <a:extLst>
              <a:ext uri="{FF2B5EF4-FFF2-40B4-BE49-F238E27FC236}">
                <a16:creationId xmlns:a16="http://schemas.microsoft.com/office/drawing/2014/main" id="{CB5E1727-8B3F-42F5-BED6-FBABAB31C12A}"/>
              </a:ext>
            </a:extLst>
          </p:cNvPr>
          <p:cNvSpPr>
            <a:spLocks noChangeArrowheads="1"/>
          </p:cNvSpPr>
          <p:nvPr/>
        </p:nvSpPr>
        <p:spPr bwMode="auto">
          <a:xfrm>
            <a:off x="8694509" y="5985371"/>
            <a:ext cx="2551656" cy="51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accent1"/>
                </a:solidFill>
                <a:latin typeface="Arial" panose="020B0604020202020204" pitchFamily="34" charset="0"/>
                <a:ea typeface="微软雅黑" panose="020B0503020204020204" pitchFamily="34" charset="-122"/>
                <a:sym typeface="Arial" panose="020B0604020202020204" pitchFamily="34" charset="0"/>
              </a:defRPr>
            </a:lvl1pPr>
            <a:lvl2pPr marL="742950" indent="-285750">
              <a:spcBef>
                <a:spcPct val="20000"/>
              </a:spcBef>
              <a:buChar char="–"/>
              <a:defRPr sz="2000">
                <a:solidFill>
                  <a:schemeClr val="accent1"/>
                </a:solidFill>
                <a:latin typeface="Arial" panose="020B0604020202020204" pitchFamily="34" charset="0"/>
                <a:ea typeface="仿宋_GB2312" pitchFamily="1" charset="-122"/>
                <a:sym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sym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sym typeface="Arial" panose="020B0604020202020204" pitchFamily="34" charset="0"/>
              </a:defRPr>
            </a:lvl9pPr>
          </a:lstStyle>
          <a:p>
            <a:pPr algn="ctr">
              <a:spcBef>
                <a:spcPct val="0"/>
              </a:spcBef>
              <a:buFontTx/>
              <a:buNone/>
            </a:pPr>
            <a:r>
              <a:rPr lang="zh-CN" altLang="en-US" sz="2743" b="1">
                <a:solidFill>
                  <a:srgbClr val="195589"/>
                </a:solidFill>
                <a:latin typeface="微软雅黑" panose="020B0503020204020204" pitchFamily="34" charset="-122"/>
              </a:rPr>
              <a:t>社会安全事件</a:t>
            </a:r>
            <a:endParaRPr lang="zh-CN" altLang="en-US" sz="2743" b="1" dirty="0">
              <a:solidFill>
                <a:srgbClr val="195589"/>
              </a:solidFill>
              <a:latin typeface="微软雅黑" panose="020B0503020204020204" pitchFamily="34" charset="-122"/>
            </a:endParaRPr>
          </a:p>
        </p:txBody>
      </p:sp>
      <p:pic>
        <p:nvPicPr>
          <p:cNvPr id="30" name="图片 29">
            <a:extLst>
              <a:ext uri="{FF2B5EF4-FFF2-40B4-BE49-F238E27FC236}">
                <a16:creationId xmlns:a16="http://schemas.microsoft.com/office/drawing/2014/main" id="{1918482E-D8E1-4B97-9CD5-72986E0AB7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5649" y="4343234"/>
            <a:ext cx="1440000" cy="1440000"/>
          </a:xfrm>
          <a:prstGeom prst="rect">
            <a:avLst/>
          </a:prstGeom>
        </p:spPr>
      </p:pic>
      <p:pic>
        <p:nvPicPr>
          <p:cNvPr id="32" name="图片 31">
            <a:extLst>
              <a:ext uri="{FF2B5EF4-FFF2-40B4-BE49-F238E27FC236}">
                <a16:creationId xmlns:a16="http://schemas.microsoft.com/office/drawing/2014/main" id="{C696BAE2-8F7D-4492-A943-C842BFC49E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40372" y="4343234"/>
            <a:ext cx="1440000" cy="1440000"/>
          </a:xfrm>
          <a:prstGeom prst="rect">
            <a:avLst/>
          </a:prstGeom>
        </p:spPr>
      </p:pic>
      <p:pic>
        <p:nvPicPr>
          <p:cNvPr id="36" name="图片 35">
            <a:extLst>
              <a:ext uri="{FF2B5EF4-FFF2-40B4-BE49-F238E27FC236}">
                <a16:creationId xmlns:a16="http://schemas.microsoft.com/office/drawing/2014/main" id="{848C1C30-788F-4705-84CE-622939007C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50337" y="4343234"/>
            <a:ext cx="1440000" cy="1440000"/>
          </a:xfrm>
          <a:prstGeom prst="rect">
            <a:avLst/>
          </a:prstGeom>
        </p:spPr>
      </p:pic>
    </p:spTree>
    <p:extLst>
      <p:ext uri="{BB962C8B-B14F-4D97-AF65-F5344CB8AC3E}">
        <p14:creationId xmlns:p14="http://schemas.microsoft.com/office/powerpoint/2010/main" val="1782478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D5513E6F-735B-4602-8574-94D24C1F6A98}"/>
              </a:ext>
            </a:extLst>
          </p:cNvPr>
          <p:cNvSpPr/>
          <p:nvPr/>
        </p:nvSpPr>
        <p:spPr>
          <a:xfrm>
            <a:off x="284480" y="0"/>
            <a:ext cx="2834640"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05 </a:t>
            </a:r>
            <a:r>
              <a:rPr lang="zh-CN" altLang="en-US" sz="3600" b="1">
                <a:latin typeface="微软雅黑" panose="020B0503020204020204" pitchFamily="34" charset="-122"/>
                <a:ea typeface="微软雅黑" panose="020B0503020204020204" pitchFamily="34" charset="-122"/>
              </a:rPr>
              <a:t>规划目标</a:t>
            </a:r>
          </a:p>
        </p:txBody>
      </p:sp>
      <p:sp>
        <p:nvSpPr>
          <p:cNvPr id="35" name="文本框 34">
            <a:extLst>
              <a:ext uri="{FF2B5EF4-FFF2-40B4-BE49-F238E27FC236}">
                <a16:creationId xmlns:a16="http://schemas.microsoft.com/office/drawing/2014/main" id="{FF7DC1BD-A43A-4911-BEA6-3C58F73055F7}"/>
              </a:ext>
            </a:extLst>
          </p:cNvPr>
          <p:cNvSpPr txBox="1"/>
          <p:nvPr/>
        </p:nvSpPr>
        <p:spPr>
          <a:xfrm>
            <a:off x="949124" y="1085581"/>
            <a:ext cx="10150998" cy="1135054"/>
          </a:xfrm>
          <a:prstGeom prst="rect">
            <a:avLst/>
          </a:prstGeom>
          <a:solidFill>
            <a:srgbClr val="A82825"/>
          </a:solidFill>
        </p:spPr>
        <p:txBody>
          <a:bodyPr wrap="square">
            <a:spAutoFit/>
          </a:bodyPr>
          <a:lstStyle/>
          <a:p>
            <a:pPr algn="ctr">
              <a:lnSpc>
                <a:spcPct val="150000"/>
              </a:lnSpc>
              <a:spcBef>
                <a:spcPct val="20000"/>
              </a:spcBef>
            </a:pPr>
            <a:r>
              <a:rPr lang="zh-CN" altLang="zh-CN" sz="2400" b="1">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rPr>
              <a:t>构建城乡布局合理、资源统筹共享、功能设施完备、平急（疫</a:t>
            </a:r>
            <a:r>
              <a:rPr lang="en-US" altLang="zh-CN" sz="2400" b="1">
                <a:solidFill>
                  <a:schemeClr val="bg1"/>
                </a:solidFill>
                <a:effectLst/>
                <a:latin typeface="微软雅黑" panose="020B0503020204020204" pitchFamily="34" charset="-122"/>
                <a:ea typeface="微软雅黑" panose="020B0503020204020204" pitchFamily="34" charset="-122"/>
              </a:rPr>
              <a:t>/</a:t>
            </a:r>
            <a:r>
              <a:rPr lang="zh-CN" altLang="zh-CN" sz="2400" b="1">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rPr>
              <a:t>战）综合利用、管理运维规范，与北京城市副中心定位相适应的应急避难场所体系</a:t>
            </a:r>
            <a:endParaRPr lang="en-US" altLang="zh-CN" sz="2800" b="1"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6" name="箭头: 右 35">
            <a:extLst>
              <a:ext uri="{FF2B5EF4-FFF2-40B4-BE49-F238E27FC236}">
                <a16:creationId xmlns:a16="http://schemas.microsoft.com/office/drawing/2014/main" id="{DF2ED7E1-14D2-4769-B11C-785068B748FC}"/>
              </a:ext>
            </a:extLst>
          </p:cNvPr>
          <p:cNvSpPr/>
          <p:nvPr/>
        </p:nvSpPr>
        <p:spPr>
          <a:xfrm>
            <a:off x="563301" y="2200659"/>
            <a:ext cx="11065398" cy="680720"/>
          </a:xfrm>
          <a:prstGeom prst="rightArrow">
            <a:avLst/>
          </a:prstGeom>
          <a:gradFill flip="none" rotWithShape="1">
            <a:gsLst>
              <a:gs pos="0">
                <a:srgbClr val="F3CFCF"/>
              </a:gs>
              <a:gs pos="53700">
                <a:srgbClr val="D24445"/>
              </a:gs>
              <a:gs pos="100000">
                <a:srgbClr val="A8282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0" name="组合 49">
            <a:extLst>
              <a:ext uri="{FF2B5EF4-FFF2-40B4-BE49-F238E27FC236}">
                <a16:creationId xmlns:a16="http://schemas.microsoft.com/office/drawing/2014/main" id="{B4709EFC-3522-42D3-82FF-D2C8BA5C7A89}"/>
              </a:ext>
            </a:extLst>
          </p:cNvPr>
          <p:cNvGrpSpPr/>
          <p:nvPr/>
        </p:nvGrpSpPr>
        <p:grpSpPr>
          <a:xfrm>
            <a:off x="1864487" y="2292163"/>
            <a:ext cx="8463023" cy="497712"/>
            <a:chOff x="1541362" y="2108907"/>
            <a:chExt cx="8463023" cy="497712"/>
          </a:xfrm>
        </p:grpSpPr>
        <p:sp>
          <p:nvSpPr>
            <p:cNvPr id="37" name="椭圆 36">
              <a:extLst>
                <a:ext uri="{FF2B5EF4-FFF2-40B4-BE49-F238E27FC236}">
                  <a16:creationId xmlns:a16="http://schemas.microsoft.com/office/drawing/2014/main" id="{98F7356B-965E-4AF0-9AB6-8CAAB2323C34}"/>
                </a:ext>
              </a:extLst>
            </p:cNvPr>
            <p:cNvSpPr/>
            <p:nvPr/>
          </p:nvSpPr>
          <p:spPr>
            <a:xfrm>
              <a:off x="1541362" y="2108907"/>
              <a:ext cx="497712" cy="497712"/>
            </a:xfrm>
            <a:prstGeom prst="ellipse">
              <a:avLst/>
            </a:prstGeom>
            <a:solidFill>
              <a:srgbClr val="F1C7C7"/>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a:extLst>
                <a:ext uri="{FF2B5EF4-FFF2-40B4-BE49-F238E27FC236}">
                  <a16:creationId xmlns:a16="http://schemas.microsoft.com/office/drawing/2014/main" id="{513FD48C-671B-42AC-910B-A43D373CCCC1}"/>
                </a:ext>
              </a:extLst>
            </p:cNvPr>
            <p:cNvSpPr/>
            <p:nvPr/>
          </p:nvSpPr>
          <p:spPr>
            <a:xfrm>
              <a:off x="5524017" y="2108907"/>
              <a:ext cx="497712" cy="497712"/>
            </a:xfrm>
            <a:prstGeom prst="ellipse">
              <a:avLst/>
            </a:prstGeom>
            <a:solidFill>
              <a:srgbClr val="D34A4B"/>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a:extLst>
                <a:ext uri="{FF2B5EF4-FFF2-40B4-BE49-F238E27FC236}">
                  <a16:creationId xmlns:a16="http://schemas.microsoft.com/office/drawing/2014/main" id="{02674158-3CC5-47BD-AFAB-E4EFA6012B4E}"/>
                </a:ext>
              </a:extLst>
            </p:cNvPr>
            <p:cNvSpPr/>
            <p:nvPr/>
          </p:nvSpPr>
          <p:spPr>
            <a:xfrm>
              <a:off x="9506673" y="2108907"/>
              <a:ext cx="497712" cy="497712"/>
            </a:xfrm>
            <a:prstGeom prst="ellipse">
              <a:avLst/>
            </a:prstGeom>
            <a:solidFill>
              <a:srgbClr val="B4302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9" name="组合 48">
            <a:extLst>
              <a:ext uri="{FF2B5EF4-FFF2-40B4-BE49-F238E27FC236}">
                <a16:creationId xmlns:a16="http://schemas.microsoft.com/office/drawing/2014/main" id="{ABF7DE3D-31D2-444A-99BB-1E89F6EFD7B1}"/>
              </a:ext>
            </a:extLst>
          </p:cNvPr>
          <p:cNvGrpSpPr/>
          <p:nvPr/>
        </p:nvGrpSpPr>
        <p:grpSpPr>
          <a:xfrm>
            <a:off x="237812" y="2958375"/>
            <a:ext cx="11716375" cy="3973649"/>
            <a:chOff x="169168" y="2958375"/>
            <a:chExt cx="11716375" cy="3973649"/>
          </a:xfrm>
        </p:grpSpPr>
        <p:grpSp>
          <p:nvGrpSpPr>
            <p:cNvPr id="42" name="组合 41">
              <a:extLst>
                <a:ext uri="{FF2B5EF4-FFF2-40B4-BE49-F238E27FC236}">
                  <a16:creationId xmlns:a16="http://schemas.microsoft.com/office/drawing/2014/main" id="{8B7D4D85-38B7-4704-AE46-A5DD9A04A0B3}"/>
                </a:ext>
              </a:extLst>
            </p:cNvPr>
            <p:cNvGrpSpPr/>
            <p:nvPr/>
          </p:nvGrpSpPr>
          <p:grpSpPr>
            <a:xfrm>
              <a:off x="169168" y="2958375"/>
              <a:ext cx="3780000" cy="3415291"/>
              <a:chOff x="169168" y="2958375"/>
              <a:chExt cx="3523156" cy="3415291"/>
            </a:xfrm>
          </p:grpSpPr>
          <p:sp>
            <p:nvSpPr>
              <p:cNvPr id="40" name="TextBox 13">
                <a:extLst>
                  <a:ext uri="{FF2B5EF4-FFF2-40B4-BE49-F238E27FC236}">
                    <a16:creationId xmlns:a16="http://schemas.microsoft.com/office/drawing/2014/main" id="{E12ECD66-0695-4B0C-8EAD-91BD24337DA2}"/>
                  </a:ext>
                </a:extLst>
              </p:cNvPr>
              <p:cNvSpPr txBox="1">
                <a:spLocks noChangeArrowheads="1"/>
              </p:cNvSpPr>
              <p:nvPr/>
            </p:nvSpPr>
            <p:spPr bwMode="auto">
              <a:xfrm>
                <a:off x="823549" y="2958375"/>
                <a:ext cx="2187421" cy="35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buFont typeface="Arial" panose="020B0604020202020204" pitchFamily="34" charset="0"/>
                  <a:buNone/>
                </a:pPr>
                <a:r>
                  <a:rPr lang="en-US" altLang="zh-CN" sz="2286" b="1">
                    <a:latin typeface="微软雅黑" panose="020B0503020204020204" pitchFamily="34" charset="-122"/>
                    <a:sym typeface="Arial" panose="020B0604020202020204" pitchFamily="34" charset="0"/>
                  </a:rPr>
                  <a:t>2025 </a:t>
                </a:r>
                <a:r>
                  <a:rPr lang="zh-CN" altLang="en-US" sz="2286" b="1">
                    <a:latin typeface="微软雅黑" panose="020B0503020204020204" pitchFamily="34" charset="-122"/>
                    <a:sym typeface="Arial" panose="020B0604020202020204" pitchFamily="34" charset="0"/>
                  </a:rPr>
                  <a:t>年</a:t>
                </a:r>
                <a:endParaRPr lang="en-US" altLang="zh-CN" sz="2286" b="1" dirty="0">
                  <a:latin typeface="微软雅黑" panose="020B0503020204020204" pitchFamily="34" charset="-122"/>
                  <a:sym typeface="Arial" panose="020B0604020202020204" pitchFamily="34" charset="0"/>
                </a:endParaRPr>
              </a:p>
            </p:txBody>
          </p:sp>
          <p:sp>
            <p:nvSpPr>
              <p:cNvPr id="41" name="TextBox 13">
                <a:extLst>
                  <a:ext uri="{FF2B5EF4-FFF2-40B4-BE49-F238E27FC236}">
                    <a16:creationId xmlns:a16="http://schemas.microsoft.com/office/drawing/2014/main" id="{A58C0864-88A5-426B-99B3-9974C2761110}"/>
                  </a:ext>
                </a:extLst>
              </p:cNvPr>
              <p:cNvSpPr txBox="1">
                <a:spLocks noChangeArrowheads="1"/>
              </p:cNvSpPr>
              <p:nvPr/>
            </p:nvSpPr>
            <p:spPr bwMode="auto">
              <a:xfrm>
                <a:off x="169168" y="3374062"/>
                <a:ext cx="3523156" cy="2999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just">
                  <a:lnSpc>
                    <a:spcPct val="130000"/>
                  </a:lnSpc>
                  <a:spcBef>
                    <a:spcPts val="1200"/>
                  </a:spcBef>
                  <a:buFont typeface="Arial" panose="020B0604020202020204" pitchFamily="34" charset="0"/>
                  <a:buNone/>
                </a:pPr>
                <a:r>
                  <a:rPr lang="zh-CN" altLang="zh-CN">
                    <a:latin typeface="微软雅黑" panose="020B0503020204020204" pitchFamily="34" charset="-122"/>
                  </a:rPr>
                  <a:t>抓重点、补短板，应急避难场所体系建设取得突破性进展，应急避难场所体系服务</a:t>
                </a:r>
                <a:r>
                  <a:rPr lang="en-US" altLang="zh-CN">
                    <a:latin typeface="微软雅黑" panose="020B0503020204020204" pitchFamily="34" charset="-122"/>
                  </a:rPr>
                  <a:t>“</a:t>
                </a:r>
                <a:r>
                  <a:rPr lang="zh-CN" altLang="zh-CN">
                    <a:latin typeface="微软雅黑" panose="020B0503020204020204" pitchFamily="34" charset="-122"/>
                  </a:rPr>
                  <a:t>四个中心</a:t>
                </a:r>
                <a:r>
                  <a:rPr lang="en-US" altLang="zh-CN">
                    <a:latin typeface="微软雅黑" panose="020B0503020204020204" pitchFamily="34" charset="-122"/>
                  </a:rPr>
                  <a:t>”</a:t>
                </a:r>
                <a:r>
                  <a:rPr lang="zh-CN" altLang="zh-CN">
                    <a:latin typeface="微软雅黑" panose="020B0503020204020204" pitchFamily="34" charset="-122"/>
                  </a:rPr>
                  <a:t>功能建设能力和应急保障能力不断增强。</a:t>
                </a:r>
                <a:endParaRPr lang="en-US" altLang="zh-CN">
                  <a:latin typeface="微软雅黑" panose="020B0503020204020204" pitchFamily="34" charset="-122"/>
                </a:endParaRPr>
              </a:p>
              <a:p>
                <a:pPr algn="just">
                  <a:lnSpc>
                    <a:spcPct val="130000"/>
                  </a:lnSpc>
                  <a:spcBef>
                    <a:spcPts val="1200"/>
                  </a:spcBef>
                </a:pPr>
                <a:r>
                  <a:rPr lang="en-US" altLang="zh-CN">
                    <a:latin typeface="微软雅黑" panose="020B0503020204020204" pitchFamily="34" charset="-122"/>
                  </a:rPr>
                  <a:t>2025</a:t>
                </a:r>
                <a:r>
                  <a:rPr lang="zh-CN" altLang="zh-CN">
                    <a:latin typeface="微软雅黑" panose="020B0503020204020204" pitchFamily="34" charset="-122"/>
                  </a:rPr>
                  <a:t>年底，综合性应急避难场所至少可满足通州区所需应急避难总人数的</a:t>
                </a:r>
                <a:r>
                  <a:rPr lang="en-US" altLang="zh-CN">
                    <a:latin typeface="微软雅黑" panose="020B0503020204020204" pitchFamily="34" charset="-122"/>
                  </a:rPr>
                  <a:t>60%</a:t>
                </a:r>
                <a:r>
                  <a:rPr lang="zh-CN" altLang="zh-CN">
                    <a:latin typeface="微软雅黑" panose="020B0503020204020204" pitchFamily="34" charset="-122"/>
                  </a:rPr>
                  <a:t>，室内可容纳避难人数不低于室内外可容纳避难人数的</a:t>
                </a:r>
                <a:r>
                  <a:rPr lang="en-US" altLang="zh-CN">
                    <a:latin typeface="微软雅黑" panose="020B0503020204020204" pitchFamily="34" charset="-122"/>
                  </a:rPr>
                  <a:t>20%</a:t>
                </a:r>
                <a:r>
                  <a:rPr lang="zh-CN" altLang="zh-CN">
                    <a:latin typeface="微软雅黑" panose="020B0503020204020204" pitchFamily="34" charset="-122"/>
                  </a:rPr>
                  <a:t>。</a:t>
                </a:r>
                <a:endParaRPr lang="en-US" altLang="zh-CN" dirty="0">
                  <a:latin typeface="微软雅黑" panose="020B0503020204020204" pitchFamily="34" charset="-122"/>
                  <a:sym typeface="Arial" panose="020B0604020202020204" pitchFamily="34" charset="0"/>
                </a:endParaRPr>
              </a:p>
            </p:txBody>
          </p:sp>
        </p:grpSp>
        <p:grpSp>
          <p:nvGrpSpPr>
            <p:cNvPr id="43" name="组合 42">
              <a:extLst>
                <a:ext uri="{FF2B5EF4-FFF2-40B4-BE49-F238E27FC236}">
                  <a16:creationId xmlns:a16="http://schemas.microsoft.com/office/drawing/2014/main" id="{9572FA80-1230-45A9-AC5C-F85F2A6FF73E}"/>
                </a:ext>
              </a:extLst>
            </p:cNvPr>
            <p:cNvGrpSpPr/>
            <p:nvPr/>
          </p:nvGrpSpPr>
          <p:grpSpPr>
            <a:xfrm>
              <a:off x="4137355" y="2958375"/>
              <a:ext cx="3780000" cy="2541205"/>
              <a:chOff x="86366" y="2958375"/>
              <a:chExt cx="3523156" cy="2541205"/>
            </a:xfrm>
          </p:grpSpPr>
          <p:sp>
            <p:nvSpPr>
              <p:cNvPr id="44" name="TextBox 13">
                <a:extLst>
                  <a:ext uri="{FF2B5EF4-FFF2-40B4-BE49-F238E27FC236}">
                    <a16:creationId xmlns:a16="http://schemas.microsoft.com/office/drawing/2014/main" id="{288F9570-3788-4366-871D-3A53D32F3F17}"/>
                  </a:ext>
                </a:extLst>
              </p:cNvPr>
              <p:cNvSpPr txBox="1">
                <a:spLocks noChangeArrowheads="1"/>
              </p:cNvSpPr>
              <p:nvPr/>
            </p:nvSpPr>
            <p:spPr bwMode="auto">
              <a:xfrm>
                <a:off x="754232" y="2958375"/>
                <a:ext cx="2187421" cy="35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buFont typeface="Arial" panose="020B0604020202020204" pitchFamily="34" charset="0"/>
                  <a:buNone/>
                </a:pPr>
                <a:r>
                  <a:rPr lang="en-US" altLang="zh-CN" sz="2286" b="1">
                    <a:latin typeface="微软雅黑" panose="020B0503020204020204" pitchFamily="34" charset="-122"/>
                    <a:sym typeface="Arial" panose="020B0604020202020204" pitchFamily="34" charset="0"/>
                  </a:rPr>
                  <a:t>2035 </a:t>
                </a:r>
                <a:r>
                  <a:rPr lang="zh-CN" altLang="en-US" sz="2286" b="1">
                    <a:latin typeface="微软雅黑" panose="020B0503020204020204" pitchFamily="34" charset="-122"/>
                    <a:sym typeface="Arial" panose="020B0604020202020204" pitchFamily="34" charset="0"/>
                  </a:rPr>
                  <a:t>年</a:t>
                </a:r>
                <a:endParaRPr lang="en-US" altLang="zh-CN" sz="2286" b="1" dirty="0">
                  <a:latin typeface="微软雅黑" panose="020B0503020204020204" pitchFamily="34" charset="-122"/>
                  <a:sym typeface="Arial" panose="020B0604020202020204" pitchFamily="34" charset="0"/>
                </a:endParaRPr>
              </a:p>
            </p:txBody>
          </p:sp>
          <p:sp>
            <p:nvSpPr>
              <p:cNvPr id="45" name="TextBox 13">
                <a:extLst>
                  <a:ext uri="{FF2B5EF4-FFF2-40B4-BE49-F238E27FC236}">
                    <a16:creationId xmlns:a16="http://schemas.microsoft.com/office/drawing/2014/main" id="{B90A37C6-DBBC-4C72-9BCD-1502C2DDD1FB}"/>
                  </a:ext>
                </a:extLst>
              </p:cNvPr>
              <p:cNvSpPr txBox="1">
                <a:spLocks noChangeArrowheads="1"/>
              </p:cNvSpPr>
              <p:nvPr/>
            </p:nvSpPr>
            <p:spPr bwMode="auto">
              <a:xfrm>
                <a:off x="86366" y="3374062"/>
                <a:ext cx="3523156" cy="2125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just">
                  <a:lnSpc>
                    <a:spcPct val="130000"/>
                  </a:lnSpc>
                  <a:spcBef>
                    <a:spcPts val="1200"/>
                  </a:spcBef>
                  <a:buFont typeface="Arial" panose="020B0604020202020204" pitchFamily="34" charset="0"/>
                  <a:buNone/>
                </a:pPr>
                <a:r>
                  <a:rPr lang="zh-CN" altLang="zh-CN">
                    <a:latin typeface="微软雅黑" panose="020B0503020204020204" pitchFamily="34" charset="-122"/>
                  </a:rPr>
                  <a:t>基本建成城乡布局合理、资源统筹共享、功能设施完备、平急（疫</a:t>
                </a:r>
                <a:r>
                  <a:rPr lang="en-US" altLang="zh-CN">
                    <a:latin typeface="微软雅黑" panose="020B0503020204020204" pitchFamily="34" charset="-122"/>
                  </a:rPr>
                  <a:t>/</a:t>
                </a:r>
                <a:r>
                  <a:rPr lang="zh-CN" altLang="zh-CN">
                    <a:latin typeface="微软雅黑" panose="020B0503020204020204" pitchFamily="34" charset="-122"/>
                  </a:rPr>
                  <a:t>战）综合利用、管理运维规范，与北京城市副中心功能定位相适应的应急避难场所体系，人均应急避难场所面积超过</a:t>
                </a:r>
                <a:r>
                  <a:rPr lang="en-US" altLang="zh-CN">
                    <a:latin typeface="微软雅黑" panose="020B0503020204020204" pitchFamily="34" charset="-122"/>
                  </a:rPr>
                  <a:t>2.1</a:t>
                </a:r>
                <a:r>
                  <a:rPr lang="zh-CN" altLang="zh-CN">
                    <a:latin typeface="微软雅黑" panose="020B0503020204020204" pitchFamily="34" charset="-122"/>
                  </a:rPr>
                  <a:t>平方米。</a:t>
                </a:r>
                <a:endParaRPr lang="en-US" altLang="zh-CN" dirty="0">
                  <a:latin typeface="微软雅黑" panose="020B0503020204020204" pitchFamily="34" charset="-122"/>
                  <a:sym typeface="Arial" panose="020B0604020202020204" pitchFamily="34" charset="0"/>
                </a:endParaRPr>
              </a:p>
            </p:txBody>
          </p:sp>
        </p:grpSp>
        <p:grpSp>
          <p:nvGrpSpPr>
            <p:cNvPr id="46" name="组合 45">
              <a:extLst>
                <a:ext uri="{FF2B5EF4-FFF2-40B4-BE49-F238E27FC236}">
                  <a16:creationId xmlns:a16="http://schemas.microsoft.com/office/drawing/2014/main" id="{58574704-3310-4206-8838-216958BCF7FF}"/>
                </a:ext>
              </a:extLst>
            </p:cNvPr>
            <p:cNvGrpSpPr/>
            <p:nvPr/>
          </p:nvGrpSpPr>
          <p:grpSpPr>
            <a:xfrm>
              <a:off x="8105543" y="2958375"/>
              <a:ext cx="3780000" cy="3973649"/>
              <a:chOff x="169168" y="2958375"/>
              <a:chExt cx="3523156" cy="3973649"/>
            </a:xfrm>
          </p:grpSpPr>
          <p:sp>
            <p:nvSpPr>
              <p:cNvPr id="47" name="TextBox 13">
                <a:extLst>
                  <a:ext uri="{FF2B5EF4-FFF2-40B4-BE49-F238E27FC236}">
                    <a16:creationId xmlns:a16="http://schemas.microsoft.com/office/drawing/2014/main" id="{293AB454-FC93-478F-A954-27CF5FDF5A12}"/>
                  </a:ext>
                </a:extLst>
              </p:cNvPr>
              <p:cNvSpPr txBox="1">
                <a:spLocks noChangeArrowheads="1"/>
              </p:cNvSpPr>
              <p:nvPr/>
            </p:nvSpPr>
            <p:spPr bwMode="auto">
              <a:xfrm>
                <a:off x="837035" y="2958375"/>
                <a:ext cx="2187421" cy="35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buFont typeface="Arial" panose="020B0604020202020204" pitchFamily="34" charset="0"/>
                  <a:buNone/>
                </a:pPr>
                <a:r>
                  <a:rPr lang="en-US" altLang="zh-CN" sz="2286" b="1">
                    <a:latin typeface="微软雅黑" panose="020B0503020204020204" pitchFamily="34" charset="-122"/>
                    <a:sym typeface="Arial" panose="020B0604020202020204" pitchFamily="34" charset="0"/>
                  </a:rPr>
                  <a:t>2050 </a:t>
                </a:r>
                <a:r>
                  <a:rPr lang="zh-CN" altLang="en-US" sz="2286" b="1">
                    <a:latin typeface="微软雅黑" panose="020B0503020204020204" pitchFamily="34" charset="-122"/>
                    <a:sym typeface="Arial" panose="020B0604020202020204" pitchFamily="34" charset="0"/>
                  </a:rPr>
                  <a:t>年</a:t>
                </a:r>
                <a:endParaRPr lang="en-US" altLang="zh-CN" sz="2286" b="1" dirty="0">
                  <a:latin typeface="微软雅黑" panose="020B0503020204020204" pitchFamily="34" charset="-122"/>
                  <a:sym typeface="Arial" panose="020B0604020202020204" pitchFamily="34" charset="0"/>
                </a:endParaRPr>
              </a:p>
            </p:txBody>
          </p:sp>
          <p:sp>
            <p:nvSpPr>
              <p:cNvPr id="48" name="TextBox 13">
                <a:extLst>
                  <a:ext uri="{FF2B5EF4-FFF2-40B4-BE49-F238E27FC236}">
                    <a16:creationId xmlns:a16="http://schemas.microsoft.com/office/drawing/2014/main" id="{C1A4B56C-C776-41FA-B7E4-A88157DD7E06}"/>
                  </a:ext>
                </a:extLst>
              </p:cNvPr>
              <p:cNvSpPr txBox="1">
                <a:spLocks noChangeArrowheads="1"/>
              </p:cNvSpPr>
              <p:nvPr/>
            </p:nvSpPr>
            <p:spPr bwMode="auto">
              <a:xfrm>
                <a:off x="169168" y="3374062"/>
                <a:ext cx="3523156" cy="355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just">
                  <a:lnSpc>
                    <a:spcPts val="2800"/>
                  </a:lnSpc>
                </a:pPr>
                <a:r>
                  <a:rPr lang="zh-CN" altLang="zh-CN">
                    <a:latin typeface="微软雅黑" panose="020B0503020204020204" pitchFamily="34" charset="-122"/>
                  </a:rPr>
                  <a:t>全面建成与北京城市副中心地位相适应的、国际一流的应急避难场所体系，人均应急避难场所面积持续提升，服务保障能力和支撑水平全面加强。实现应急避难场所管理体系现代化，支撑通州区韧性城市建设，能够实现罕遇地震等灾害发生时城市的基本运转和自我修复功能，成为超大城区应急避难场所建设典范。</a:t>
                </a:r>
              </a:p>
            </p:txBody>
          </p:sp>
        </p:grpSp>
      </p:grpSp>
    </p:spTree>
    <p:extLst>
      <p:ext uri="{BB962C8B-B14F-4D97-AF65-F5344CB8AC3E}">
        <p14:creationId xmlns:p14="http://schemas.microsoft.com/office/powerpoint/2010/main" val="783515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0C0DF990-662C-409F-AB77-89D0B3139141}"/>
              </a:ext>
            </a:extLst>
          </p:cNvPr>
          <p:cNvSpPr/>
          <p:nvPr/>
        </p:nvSpPr>
        <p:spPr>
          <a:xfrm>
            <a:off x="284480" y="0"/>
            <a:ext cx="2834640"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06 </a:t>
            </a:r>
            <a:r>
              <a:rPr lang="zh-CN" altLang="en-US" sz="3600" b="1">
                <a:latin typeface="微软雅黑" panose="020B0503020204020204" pitchFamily="34" charset="-122"/>
                <a:ea typeface="微软雅黑" panose="020B0503020204020204" pitchFamily="34" charset="-122"/>
              </a:rPr>
              <a:t>保障体系</a:t>
            </a:r>
          </a:p>
        </p:txBody>
      </p:sp>
      <p:sp>
        <p:nvSpPr>
          <p:cNvPr id="8" name="文本框 7">
            <a:extLst>
              <a:ext uri="{FF2B5EF4-FFF2-40B4-BE49-F238E27FC236}">
                <a16:creationId xmlns:a16="http://schemas.microsoft.com/office/drawing/2014/main" id="{FA0057E3-98A8-4222-941A-3791A3605C1C}"/>
              </a:ext>
            </a:extLst>
          </p:cNvPr>
          <p:cNvSpPr txBox="1"/>
          <p:nvPr/>
        </p:nvSpPr>
        <p:spPr>
          <a:xfrm>
            <a:off x="284479" y="972074"/>
            <a:ext cx="5646745" cy="451406"/>
          </a:xfrm>
          <a:prstGeom prst="rect">
            <a:avLst/>
          </a:prstGeom>
          <a:noFill/>
        </p:spPr>
        <p:txBody>
          <a:bodyPr wrap="square">
            <a:spAutoFit/>
          </a:bodyPr>
          <a:lstStyle/>
          <a:p>
            <a:pPr indent="356870" algn="just">
              <a:lnSpc>
                <a:spcPts val="2800"/>
              </a:lnSpc>
              <a:spcBef>
                <a:spcPts val="600"/>
              </a:spcBef>
              <a:spcAft>
                <a:spcPts val="600"/>
              </a:spcAft>
            </a:pPr>
            <a:r>
              <a:rPr lang="en-US" altLang="zh-CN" sz="2800" b="1" kern="10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1. </a:t>
            </a:r>
            <a:r>
              <a:rPr lang="zh-CN"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应急避难场所分层级规划</a:t>
            </a:r>
          </a:p>
        </p:txBody>
      </p:sp>
      <p:grpSp>
        <p:nvGrpSpPr>
          <p:cNvPr id="11" name="组合 10">
            <a:extLst>
              <a:ext uri="{FF2B5EF4-FFF2-40B4-BE49-F238E27FC236}">
                <a16:creationId xmlns:a16="http://schemas.microsoft.com/office/drawing/2014/main" id="{C3DBEA71-3798-41E4-8FB2-EC8567EB8697}"/>
              </a:ext>
            </a:extLst>
          </p:cNvPr>
          <p:cNvGrpSpPr/>
          <p:nvPr/>
        </p:nvGrpSpPr>
        <p:grpSpPr>
          <a:xfrm>
            <a:off x="1037589" y="1423480"/>
            <a:ext cx="10116821" cy="1485920"/>
            <a:chOff x="795020" y="1423480"/>
            <a:chExt cx="10116821" cy="1485920"/>
          </a:xfrm>
        </p:grpSpPr>
        <p:sp>
          <p:nvSpPr>
            <p:cNvPr id="6" name="文本框 5">
              <a:extLst>
                <a:ext uri="{FF2B5EF4-FFF2-40B4-BE49-F238E27FC236}">
                  <a16:creationId xmlns:a16="http://schemas.microsoft.com/office/drawing/2014/main" id="{E134A113-6B30-42B3-9FCB-46B4472C77AC}"/>
                </a:ext>
              </a:extLst>
            </p:cNvPr>
            <p:cNvSpPr txBox="1"/>
            <p:nvPr/>
          </p:nvSpPr>
          <p:spPr>
            <a:xfrm>
              <a:off x="1063869" y="1423480"/>
              <a:ext cx="9847972" cy="1485920"/>
            </a:xfrm>
            <a:prstGeom prst="rect">
              <a:avLst/>
            </a:prstGeom>
            <a:noFill/>
          </p:spPr>
          <p:txBody>
            <a:bodyPr wrap="square">
              <a:spAutoFit/>
            </a:bodyPr>
            <a:lstStyle/>
            <a:p>
              <a:pPr algn="just">
                <a:lnSpc>
                  <a:spcPct val="130000"/>
                </a:lnSpc>
                <a:spcBef>
                  <a:spcPts val="1200"/>
                </a:spcBef>
              </a:pPr>
              <a:r>
                <a:rPr lang="zh-CN" altLang="zh-CN" sz="2400" b="1">
                  <a:latin typeface="微软雅黑" panose="020B0503020204020204" pitchFamily="34" charset="-122"/>
                  <a:ea typeface="微软雅黑" panose="020B0503020204020204" pitchFamily="34" charset="-122"/>
                </a:rPr>
                <a:t>按照应急避难场所功能级别、避难规模和开放时间，通过计划疏散与自主疏散相结合，搭建紧急避难场所、短期避难场所、长期避难场所三级人口避难的保障机制和疏散体系</a:t>
              </a:r>
              <a:r>
                <a:rPr lang="zh-CN" altLang="en-US" sz="2400" b="1">
                  <a:latin typeface="微软雅黑" panose="020B0503020204020204" pitchFamily="34" charset="-122"/>
                  <a:ea typeface="微软雅黑" panose="020B0503020204020204" pitchFamily="34" charset="-122"/>
                </a:rPr>
                <a:t>。</a:t>
              </a:r>
              <a:endParaRPr lang="zh-CN" altLang="zh-CN" sz="2400" b="1">
                <a:latin typeface="微软雅黑" panose="020B0503020204020204" pitchFamily="34" charset="-122"/>
                <a:ea typeface="微软雅黑" panose="020B0503020204020204" pitchFamily="34" charset="-122"/>
              </a:endParaRPr>
            </a:p>
          </p:txBody>
        </p:sp>
        <p:sp>
          <p:nvSpPr>
            <p:cNvPr id="10" name="矩形 9">
              <a:extLst>
                <a:ext uri="{FF2B5EF4-FFF2-40B4-BE49-F238E27FC236}">
                  <a16:creationId xmlns:a16="http://schemas.microsoft.com/office/drawing/2014/main" id="{DFA9984D-B680-4970-A426-066DC030BBB8}"/>
                </a:ext>
              </a:extLst>
            </p:cNvPr>
            <p:cNvSpPr/>
            <p:nvPr/>
          </p:nvSpPr>
          <p:spPr>
            <a:xfrm>
              <a:off x="795020" y="1592580"/>
              <a:ext cx="175513" cy="12649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aphicFrame>
        <p:nvGraphicFramePr>
          <p:cNvPr id="12" name="表格 12">
            <a:extLst>
              <a:ext uri="{FF2B5EF4-FFF2-40B4-BE49-F238E27FC236}">
                <a16:creationId xmlns:a16="http://schemas.microsoft.com/office/drawing/2014/main" id="{0BC3D974-D879-4C60-9F7A-A410519E7185}"/>
              </a:ext>
            </a:extLst>
          </p:cNvPr>
          <p:cNvGraphicFramePr>
            <a:graphicFrameLocks noGrp="1"/>
          </p:cNvGraphicFramePr>
          <p:nvPr>
            <p:extLst>
              <p:ext uri="{D42A27DB-BD31-4B8C-83A1-F6EECF244321}">
                <p14:modId xmlns:p14="http://schemas.microsoft.com/office/powerpoint/2010/main" val="918471732"/>
              </p:ext>
            </p:extLst>
          </p:nvPr>
        </p:nvGraphicFramePr>
        <p:xfrm>
          <a:off x="2032000" y="5304896"/>
          <a:ext cx="8128000" cy="11880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4259730075"/>
                    </a:ext>
                  </a:extLst>
                </a:gridCol>
                <a:gridCol w="2032000">
                  <a:extLst>
                    <a:ext uri="{9D8B030D-6E8A-4147-A177-3AD203B41FA5}">
                      <a16:colId xmlns:a16="http://schemas.microsoft.com/office/drawing/2014/main" val="296011661"/>
                    </a:ext>
                  </a:extLst>
                </a:gridCol>
                <a:gridCol w="2032000">
                  <a:extLst>
                    <a:ext uri="{9D8B030D-6E8A-4147-A177-3AD203B41FA5}">
                      <a16:colId xmlns:a16="http://schemas.microsoft.com/office/drawing/2014/main" val="1086576824"/>
                    </a:ext>
                  </a:extLst>
                </a:gridCol>
                <a:gridCol w="2032000">
                  <a:extLst>
                    <a:ext uri="{9D8B030D-6E8A-4147-A177-3AD203B41FA5}">
                      <a16:colId xmlns:a16="http://schemas.microsoft.com/office/drawing/2014/main" val="4243602898"/>
                    </a:ext>
                  </a:extLst>
                </a:gridCol>
              </a:tblGrid>
              <a:tr h="468000">
                <a:tc>
                  <a:txBody>
                    <a:bodyPr/>
                    <a:lstStyle/>
                    <a:p>
                      <a:pPr algn="ctr"/>
                      <a:r>
                        <a:rPr lang="zh-CN" altLang="en-US" b="1">
                          <a:solidFill>
                            <a:schemeClr val="tx1"/>
                          </a:solidFill>
                          <a:latin typeface="微软雅黑" panose="020B0503020204020204" pitchFamily="34" charset="-122"/>
                          <a:ea typeface="微软雅黑" panose="020B0503020204020204" pitchFamily="34" charset="-122"/>
                        </a:rPr>
                        <a:t>避难时长</a:t>
                      </a:r>
                    </a:p>
                  </a:txBody>
                  <a:tcPr anchor="ctr">
                    <a:solidFill>
                      <a:srgbClr val="D2E1E8"/>
                    </a:solidFill>
                  </a:tcPr>
                </a:tc>
                <a:tc>
                  <a:txBody>
                    <a:bodyPr/>
                    <a:lstStyle/>
                    <a:p>
                      <a:pPr algn="ctr"/>
                      <a:r>
                        <a:rPr lang="en-US" altLang="zh-CN" b="1">
                          <a:solidFill>
                            <a:schemeClr val="tx1"/>
                          </a:solidFill>
                          <a:latin typeface="微软雅黑" panose="020B0503020204020204" pitchFamily="34" charset="-122"/>
                          <a:ea typeface="微软雅黑" panose="020B0503020204020204" pitchFamily="34" charset="-122"/>
                        </a:rPr>
                        <a:t>1</a:t>
                      </a:r>
                      <a:r>
                        <a:rPr lang="zh-CN" altLang="en-US" b="1">
                          <a:solidFill>
                            <a:schemeClr val="tx1"/>
                          </a:solidFill>
                          <a:latin typeface="微软雅黑" panose="020B0503020204020204" pitchFamily="34" charset="-122"/>
                          <a:ea typeface="微软雅黑" panose="020B0503020204020204" pitchFamily="34" charset="-122"/>
                        </a:rPr>
                        <a:t>天</a:t>
                      </a:r>
                    </a:p>
                  </a:txBody>
                  <a:tcPr anchor="ctr">
                    <a:solidFill>
                      <a:srgbClr val="D2E1E8"/>
                    </a:solidFill>
                  </a:tcPr>
                </a:tc>
                <a:tc>
                  <a:txBody>
                    <a:bodyPr/>
                    <a:lstStyle/>
                    <a:p>
                      <a:pPr algn="ctr"/>
                      <a:r>
                        <a:rPr lang="en-US" altLang="zh-CN" b="1">
                          <a:solidFill>
                            <a:schemeClr val="tx1"/>
                          </a:solidFill>
                          <a:latin typeface="微软雅黑" panose="020B0503020204020204" pitchFamily="34" charset="-122"/>
                          <a:ea typeface="微软雅黑" panose="020B0503020204020204" pitchFamily="34" charset="-122"/>
                        </a:rPr>
                        <a:t>2~15</a:t>
                      </a:r>
                      <a:r>
                        <a:rPr lang="zh-CN" altLang="en-US" b="1">
                          <a:solidFill>
                            <a:schemeClr val="tx1"/>
                          </a:solidFill>
                          <a:latin typeface="微软雅黑" panose="020B0503020204020204" pitchFamily="34" charset="-122"/>
                          <a:ea typeface="微软雅黑" panose="020B0503020204020204" pitchFamily="34" charset="-122"/>
                        </a:rPr>
                        <a:t>天</a:t>
                      </a:r>
                    </a:p>
                  </a:txBody>
                  <a:tcPr anchor="ctr">
                    <a:solidFill>
                      <a:srgbClr val="D2E1E8"/>
                    </a:solidFill>
                  </a:tcPr>
                </a:tc>
                <a:tc>
                  <a:txBody>
                    <a:bodyPr/>
                    <a:lstStyle/>
                    <a:p>
                      <a:pPr algn="ctr"/>
                      <a:r>
                        <a:rPr lang="zh-CN" altLang="en-US" b="1">
                          <a:solidFill>
                            <a:schemeClr val="tx1"/>
                          </a:solidFill>
                          <a:latin typeface="微软雅黑" panose="020B0503020204020204" pitchFamily="34" charset="-122"/>
                          <a:ea typeface="微软雅黑" panose="020B0503020204020204" pitchFamily="34" charset="-122"/>
                        </a:rPr>
                        <a:t>≥</a:t>
                      </a:r>
                      <a:r>
                        <a:rPr lang="en-US" altLang="zh-CN" b="1">
                          <a:solidFill>
                            <a:schemeClr val="tx1"/>
                          </a:solidFill>
                          <a:latin typeface="微软雅黑" panose="020B0503020204020204" pitchFamily="34" charset="-122"/>
                          <a:ea typeface="微软雅黑" panose="020B0503020204020204" pitchFamily="34" charset="-122"/>
                        </a:rPr>
                        <a:t>15</a:t>
                      </a:r>
                      <a:r>
                        <a:rPr lang="zh-CN" altLang="en-US" b="1">
                          <a:solidFill>
                            <a:schemeClr val="tx1"/>
                          </a:solidFill>
                          <a:latin typeface="微软雅黑" panose="020B0503020204020204" pitchFamily="34" charset="-122"/>
                          <a:ea typeface="微软雅黑" panose="020B0503020204020204" pitchFamily="34" charset="-122"/>
                        </a:rPr>
                        <a:t>天</a:t>
                      </a:r>
                    </a:p>
                  </a:txBody>
                  <a:tcPr anchor="ctr">
                    <a:solidFill>
                      <a:srgbClr val="D2E1E8"/>
                    </a:solidFill>
                  </a:tcPr>
                </a:tc>
                <a:extLst>
                  <a:ext uri="{0D108BD9-81ED-4DB2-BD59-A6C34878D82A}">
                    <a16:rowId xmlns:a16="http://schemas.microsoft.com/office/drawing/2014/main" val="115359544"/>
                  </a:ext>
                </a:extLst>
              </a:tr>
              <a:tr h="720000">
                <a:tc>
                  <a:txBody>
                    <a:bodyPr/>
                    <a:lstStyle/>
                    <a:p>
                      <a:pPr algn="ctr"/>
                      <a:r>
                        <a:rPr lang="zh-CN" altLang="en-US" b="1">
                          <a:solidFill>
                            <a:schemeClr val="tx1"/>
                          </a:solidFill>
                          <a:latin typeface="微软雅黑" panose="020B0503020204020204" pitchFamily="34" charset="-122"/>
                          <a:ea typeface="微软雅黑" panose="020B0503020204020204" pitchFamily="34" charset="-122"/>
                        </a:rPr>
                        <a:t>避难距离</a:t>
                      </a:r>
                    </a:p>
                  </a:txBody>
                  <a:tcPr anchor="ctr">
                    <a:solidFill>
                      <a:srgbClr val="D2E1E8"/>
                    </a:solidFill>
                  </a:tcPr>
                </a:tc>
                <a:tc>
                  <a:txBody>
                    <a:bodyPr/>
                    <a:lstStyle/>
                    <a:p>
                      <a:pPr algn="ctr"/>
                      <a:r>
                        <a:rPr lang="zh-CN" altLang="en-US" b="1">
                          <a:solidFill>
                            <a:schemeClr val="tx1"/>
                          </a:solidFill>
                          <a:latin typeface="微软雅黑" panose="020B0503020204020204" pitchFamily="34" charset="-122"/>
                          <a:ea typeface="微软雅黑" panose="020B0503020204020204" pitchFamily="34" charset="-122"/>
                        </a:rPr>
                        <a:t>≤</a:t>
                      </a:r>
                      <a:r>
                        <a:rPr lang="en-US" altLang="zh-CN" b="1">
                          <a:solidFill>
                            <a:schemeClr val="tx1"/>
                          </a:solidFill>
                          <a:latin typeface="微软雅黑" panose="020B0503020204020204" pitchFamily="34" charset="-122"/>
                          <a:ea typeface="微软雅黑" panose="020B0503020204020204" pitchFamily="34" charset="-122"/>
                        </a:rPr>
                        <a:t>10min </a:t>
                      </a:r>
                    </a:p>
                    <a:p>
                      <a:pPr algn="ctr"/>
                      <a:r>
                        <a:rPr lang="en-US" altLang="zh-CN" b="1">
                          <a:solidFill>
                            <a:schemeClr val="tx1"/>
                          </a:solidFill>
                          <a:latin typeface="微软雅黑" panose="020B0503020204020204" pitchFamily="34" charset="-122"/>
                          <a:ea typeface="微软雅黑" panose="020B0503020204020204" pitchFamily="34" charset="-122"/>
                        </a:rPr>
                        <a:t>500m</a:t>
                      </a:r>
                      <a:endParaRPr lang="zh-CN" altLang="en-US" b="1">
                        <a:solidFill>
                          <a:schemeClr val="tx1"/>
                        </a:solidFill>
                        <a:latin typeface="微软雅黑" panose="020B0503020204020204" pitchFamily="34" charset="-122"/>
                        <a:ea typeface="微软雅黑" panose="020B0503020204020204" pitchFamily="34" charset="-122"/>
                      </a:endParaRPr>
                    </a:p>
                  </a:txBody>
                  <a:tcPr anchor="ctr">
                    <a:solidFill>
                      <a:srgbClr val="D2E1E8"/>
                    </a:solidFill>
                  </a:tcPr>
                </a:tc>
                <a:tc>
                  <a:txBody>
                    <a:bodyPr/>
                    <a:lstStyle/>
                    <a:p>
                      <a:pPr algn="ctr"/>
                      <a:r>
                        <a:rPr lang="en-US" altLang="zh-CN" b="1">
                          <a:solidFill>
                            <a:schemeClr val="tx1"/>
                          </a:solidFill>
                          <a:latin typeface="微软雅黑" panose="020B0503020204020204" pitchFamily="34" charset="-122"/>
                          <a:ea typeface="微软雅黑" panose="020B0503020204020204" pitchFamily="34" charset="-122"/>
                        </a:rPr>
                        <a:t>15~20min</a:t>
                      </a:r>
                    </a:p>
                    <a:p>
                      <a:pPr algn="ctr"/>
                      <a:r>
                        <a:rPr lang="en-US" altLang="zh-CN" b="1">
                          <a:solidFill>
                            <a:schemeClr val="tx1"/>
                          </a:solidFill>
                          <a:latin typeface="微软雅黑" panose="020B0503020204020204" pitchFamily="34" charset="-122"/>
                          <a:ea typeface="微软雅黑" panose="020B0503020204020204" pitchFamily="34" charset="-122"/>
                        </a:rPr>
                        <a:t>1500m</a:t>
                      </a:r>
                      <a:endParaRPr lang="zh-CN" altLang="en-US" b="1">
                        <a:solidFill>
                          <a:schemeClr val="tx1"/>
                        </a:solidFill>
                        <a:latin typeface="微软雅黑" panose="020B0503020204020204" pitchFamily="34" charset="-122"/>
                        <a:ea typeface="微软雅黑" panose="020B0503020204020204" pitchFamily="34" charset="-122"/>
                      </a:endParaRPr>
                    </a:p>
                  </a:txBody>
                  <a:tcPr anchor="ctr">
                    <a:solidFill>
                      <a:srgbClr val="D2E1E8"/>
                    </a:solidFill>
                  </a:tcPr>
                </a:tc>
                <a:tc>
                  <a:txBody>
                    <a:bodyPr/>
                    <a:lstStyle/>
                    <a:p>
                      <a:pPr algn="ctr"/>
                      <a:r>
                        <a:rPr lang="en-US" altLang="zh-CN" b="1">
                          <a:solidFill>
                            <a:schemeClr val="tx1"/>
                          </a:solidFill>
                          <a:latin typeface="微软雅黑" panose="020B0503020204020204" pitchFamily="34" charset="-122"/>
                          <a:ea typeface="微软雅黑" panose="020B0503020204020204" pitchFamily="34" charset="-122"/>
                        </a:rPr>
                        <a:t>—</a:t>
                      </a:r>
                    </a:p>
                    <a:p>
                      <a:pPr algn="ctr"/>
                      <a:r>
                        <a:rPr lang="en-US" altLang="zh-CN" b="1">
                          <a:solidFill>
                            <a:schemeClr val="tx1"/>
                          </a:solidFill>
                          <a:latin typeface="微软雅黑" panose="020B0503020204020204" pitchFamily="34" charset="-122"/>
                          <a:ea typeface="微软雅黑" panose="020B0503020204020204" pitchFamily="34" charset="-122"/>
                        </a:rPr>
                        <a:t>—</a:t>
                      </a:r>
                      <a:endParaRPr lang="zh-CN" altLang="en-US" b="1">
                        <a:solidFill>
                          <a:schemeClr val="tx1"/>
                        </a:solidFill>
                        <a:latin typeface="微软雅黑" panose="020B0503020204020204" pitchFamily="34" charset="-122"/>
                        <a:ea typeface="微软雅黑" panose="020B0503020204020204" pitchFamily="34" charset="-122"/>
                      </a:endParaRPr>
                    </a:p>
                  </a:txBody>
                  <a:tcPr anchor="ctr">
                    <a:solidFill>
                      <a:srgbClr val="D2E1E8"/>
                    </a:solidFill>
                  </a:tcPr>
                </a:tc>
                <a:extLst>
                  <a:ext uri="{0D108BD9-81ED-4DB2-BD59-A6C34878D82A}">
                    <a16:rowId xmlns:a16="http://schemas.microsoft.com/office/drawing/2014/main" val="367228277"/>
                  </a:ext>
                </a:extLst>
              </a:tr>
            </a:tbl>
          </a:graphicData>
        </a:graphic>
      </p:graphicFrame>
      <p:pic>
        <p:nvPicPr>
          <p:cNvPr id="14" name="图片 13">
            <a:extLst>
              <a:ext uri="{FF2B5EF4-FFF2-40B4-BE49-F238E27FC236}">
                <a16:creationId xmlns:a16="http://schemas.microsoft.com/office/drawing/2014/main" id="{0F730CF8-00F6-4D29-AC7A-AB1913E1C81B}"/>
              </a:ext>
            </a:extLst>
          </p:cNvPr>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569258" y="3164229"/>
            <a:ext cx="975445" cy="975445"/>
          </a:xfrm>
          <a:prstGeom prst="rect">
            <a:avLst/>
          </a:prstGeom>
        </p:spPr>
      </p:pic>
      <p:pic>
        <p:nvPicPr>
          <p:cNvPr id="16" name="图片 15">
            <a:extLst>
              <a:ext uri="{FF2B5EF4-FFF2-40B4-BE49-F238E27FC236}">
                <a16:creationId xmlns:a16="http://schemas.microsoft.com/office/drawing/2014/main" id="{2E21441A-9C42-449B-A243-A69A86DF64FA}"/>
              </a:ext>
            </a:extLst>
          </p:cNvPr>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643597" y="3164229"/>
            <a:ext cx="975445" cy="975445"/>
          </a:xfrm>
          <a:prstGeom prst="rect">
            <a:avLst/>
          </a:prstGeom>
        </p:spPr>
      </p:pic>
      <p:pic>
        <p:nvPicPr>
          <p:cNvPr id="18" name="图片 17">
            <a:extLst>
              <a:ext uri="{FF2B5EF4-FFF2-40B4-BE49-F238E27FC236}">
                <a16:creationId xmlns:a16="http://schemas.microsoft.com/office/drawing/2014/main" id="{D2A3291A-1846-4809-AA6E-440BEBFE27F5}"/>
              </a:ext>
            </a:extLst>
          </p:cNvPr>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8675597" y="3164229"/>
            <a:ext cx="975445" cy="975445"/>
          </a:xfrm>
          <a:prstGeom prst="ellipse">
            <a:avLst/>
          </a:prstGeom>
          <a:solidFill>
            <a:srgbClr val="0070C0"/>
          </a:soli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9" name="TextBox 13">
            <a:extLst>
              <a:ext uri="{FF2B5EF4-FFF2-40B4-BE49-F238E27FC236}">
                <a16:creationId xmlns:a16="http://schemas.microsoft.com/office/drawing/2014/main" id="{6DF9BEC7-ACF2-42A9-BA58-F0447721F8DB}"/>
              </a:ext>
            </a:extLst>
          </p:cNvPr>
          <p:cNvSpPr txBox="1">
            <a:spLocks noChangeArrowheads="1"/>
          </p:cNvSpPr>
          <p:nvPr/>
        </p:nvSpPr>
        <p:spPr bwMode="auto">
          <a:xfrm>
            <a:off x="3883536" y="4314215"/>
            <a:ext cx="2346888" cy="77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紧急</a:t>
            </a:r>
            <a:endParaRPr lang="en-US" altLang="zh-CN" sz="2286" b="1">
              <a:solidFill>
                <a:srgbClr val="1D4374"/>
              </a:solidFill>
              <a:latin typeface="微软雅黑" panose="020B0503020204020204" pitchFamily="34" charset="-122"/>
              <a:sym typeface="Arial" panose="020B0604020202020204" pitchFamily="34" charset="0"/>
            </a:endParaRPr>
          </a:p>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避难场所</a:t>
            </a:r>
            <a:endParaRPr lang="en-US" altLang="zh-CN" sz="2286" b="1" dirty="0">
              <a:solidFill>
                <a:srgbClr val="1D4374"/>
              </a:solidFill>
              <a:latin typeface="微软雅黑" panose="020B0503020204020204" pitchFamily="34" charset="-122"/>
              <a:sym typeface="Arial" panose="020B0604020202020204" pitchFamily="34" charset="0"/>
            </a:endParaRPr>
          </a:p>
        </p:txBody>
      </p:sp>
      <p:sp>
        <p:nvSpPr>
          <p:cNvPr id="20" name="TextBox 13">
            <a:extLst>
              <a:ext uri="{FF2B5EF4-FFF2-40B4-BE49-F238E27FC236}">
                <a16:creationId xmlns:a16="http://schemas.microsoft.com/office/drawing/2014/main" id="{CE1EF78F-3E77-40E5-931B-E62F0FCD43C4}"/>
              </a:ext>
            </a:extLst>
          </p:cNvPr>
          <p:cNvSpPr txBox="1">
            <a:spLocks noChangeArrowheads="1"/>
          </p:cNvSpPr>
          <p:nvPr/>
        </p:nvSpPr>
        <p:spPr bwMode="auto">
          <a:xfrm>
            <a:off x="5957875" y="4314215"/>
            <a:ext cx="2346888" cy="77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短期</a:t>
            </a:r>
            <a:endParaRPr lang="en-US" altLang="zh-CN" sz="2286" b="1">
              <a:solidFill>
                <a:srgbClr val="1D4374"/>
              </a:solidFill>
              <a:latin typeface="微软雅黑" panose="020B0503020204020204" pitchFamily="34" charset="-122"/>
              <a:sym typeface="Arial" panose="020B0604020202020204" pitchFamily="34" charset="0"/>
            </a:endParaRPr>
          </a:p>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避难场所</a:t>
            </a:r>
            <a:endParaRPr lang="en-US" altLang="zh-CN" sz="2286" b="1" dirty="0">
              <a:solidFill>
                <a:srgbClr val="1D4374"/>
              </a:solidFill>
              <a:latin typeface="微软雅黑" panose="020B0503020204020204" pitchFamily="34" charset="-122"/>
              <a:sym typeface="Arial" panose="020B0604020202020204" pitchFamily="34" charset="0"/>
            </a:endParaRPr>
          </a:p>
        </p:txBody>
      </p:sp>
      <p:sp>
        <p:nvSpPr>
          <p:cNvPr id="22" name="TextBox 13">
            <a:extLst>
              <a:ext uri="{FF2B5EF4-FFF2-40B4-BE49-F238E27FC236}">
                <a16:creationId xmlns:a16="http://schemas.microsoft.com/office/drawing/2014/main" id="{F733189F-4656-4C93-9B18-DFA75429E18C}"/>
              </a:ext>
            </a:extLst>
          </p:cNvPr>
          <p:cNvSpPr txBox="1">
            <a:spLocks noChangeArrowheads="1"/>
          </p:cNvSpPr>
          <p:nvPr/>
        </p:nvSpPr>
        <p:spPr bwMode="auto">
          <a:xfrm>
            <a:off x="7989875" y="4314215"/>
            <a:ext cx="2346888" cy="77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长期</a:t>
            </a:r>
            <a:endParaRPr lang="en-US" altLang="zh-CN" sz="2286" b="1">
              <a:solidFill>
                <a:srgbClr val="1D4374"/>
              </a:solidFill>
              <a:latin typeface="微软雅黑" panose="020B0503020204020204" pitchFamily="34" charset="-122"/>
              <a:sym typeface="Arial" panose="020B0604020202020204" pitchFamily="34" charset="0"/>
            </a:endParaRPr>
          </a:p>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避难场所</a:t>
            </a:r>
            <a:endParaRPr lang="en-US" altLang="zh-CN" sz="2286" b="1" dirty="0">
              <a:solidFill>
                <a:srgbClr val="1D4374"/>
              </a:solidFill>
              <a:latin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582000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图片 27">
            <a:extLst>
              <a:ext uri="{FF2B5EF4-FFF2-40B4-BE49-F238E27FC236}">
                <a16:creationId xmlns:a16="http://schemas.microsoft.com/office/drawing/2014/main" id="{490F8057-0402-4EFE-8811-C4D66CF96A77}"/>
              </a:ext>
            </a:extLst>
          </p:cNvPr>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866691" y="2731812"/>
            <a:ext cx="975445" cy="975445"/>
          </a:xfrm>
          <a:prstGeom prst="rect">
            <a:avLst/>
          </a:prstGeom>
        </p:spPr>
      </p:pic>
      <p:sp>
        <p:nvSpPr>
          <p:cNvPr id="4" name="矩形 3">
            <a:extLst>
              <a:ext uri="{FF2B5EF4-FFF2-40B4-BE49-F238E27FC236}">
                <a16:creationId xmlns:a16="http://schemas.microsoft.com/office/drawing/2014/main" id="{0C0DF990-662C-409F-AB77-89D0B3139141}"/>
              </a:ext>
            </a:extLst>
          </p:cNvPr>
          <p:cNvSpPr/>
          <p:nvPr/>
        </p:nvSpPr>
        <p:spPr>
          <a:xfrm>
            <a:off x="284480" y="0"/>
            <a:ext cx="2834640" cy="680720"/>
          </a:xfrm>
          <a:prstGeom prst="rect">
            <a:avLst/>
          </a:prstGeom>
          <a:solidFill>
            <a:srgbClr val="1D43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a:latin typeface="微软雅黑" panose="020B0503020204020204" pitchFamily="34" charset="-122"/>
                <a:ea typeface="微软雅黑" panose="020B0503020204020204" pitchFamily="34" charset="-122"/>
              </a:rPr>
              <a:t>06 </a:t>
            </a:r>
            <a:r>
              <a:rPr lang="zh-CN" altLang="en-US" sz="3600" b="1">
                <a:latin typeface="微软雅黑" panose="020B0503020204020204" pitchFamily="34" charset="-122"/>
                <a:ea typeface="微软雅黑" panose="020B0503020204020204" pitchFamily="34" charset="-122"/>
              </a:rPr>
              <a:t>保障体系</a:t>
            </a:r>
          </a:p>
        </p:txBody>
      </p:sp>
      <p:sp>
        <p:nvSpPr>
          <p:cNvPr id="8" name="文本框 7">
            <a:extLst>
              <a:ext uri="{FF2B5EF4-FFF2-40B4-BE49-F238E27FC236}">
                <a16:creationId xmlns:a16="http://schemas.microsoft.com/office/drawing/2014/main" id="{FA0057E3-98A8-4222-941A-3791A3605C1C}"/>
              </a:ext>
            </a:extLst>
          </p:cNvPr>
          <p:cNvSpPr txBox="1"/>
          <p:nvPr/>
        </p:nvSpPr>
        <p:spPr>
          <a:xfrm>
            <a:off x="284479" y="972074"/>
            <a:ext cx="5646745" cy="451406"/>
          </a:xfrm>
          <a:prstGeom prst="rect">
            <a:avLst/>
          </a:prstGeom>
          <a:noFill/>
        </p:spPr>
        <p:txBody>
          <a:bodyPr wrap="square">
            <a:spAutoFit/>
          </a:bodyPr>
          <a:lstStyle/>
          <a:p>
            <a:pPr indent="356870" algn="just">
              <a:lnSpc>
                <a:spcPts val="2800"/>
              </a:lnSpc>
              <a:spcBef>
                <a:spcPts val="600"/>
              </a:spcBef>
              <a:spcAft>
                <a:spcPts val="600"/>
              </a:spcAft>
            </a:pPr>
            <a:r>
              <a:rPr lang="en-US"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2</a:t>
            </a:r>
            <a:r>
              <a:rPr lang="en-US" altLang="zh-CN" sz="2800" b="1" kern="10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 </a:t>
            </a:r>
            <a:r>
              <a:rPr lang="zh-CN"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应急避难场所分</a:t>
            </a:r>
            <a:r>
              <a:rPr lang="zh-CN" altLang="en-US"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类型建设</a:t>
            </a:r>
            <a:endParaRPr lang="zh-CN" altLang="zh-CN" sz="2800" b="1" kern="100">
              <a:solidFill>
                <a:srgbClr val="C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11" name="组合 10">
            <a:extLst>
              <a:ext uri="{FF2B5EF4-FFF2-40B4-BE49-F238E27FC236}">
                <a16:creationId xmlns:a16="http://schemas.microsoft.com/office/drawing/2014/main" id="{C3DBEA71-3798-41E4-8FB2-EC8567EB8697}"/>
              </a:ext>
            </a:extLst>
          </p:cNvPr>
          <p:cNvGrpSpPr/>
          <p:nvPr/>
        </p:nvGrpSpPr>
        <p:grpSpPr>
          <a:xfrm>
            <a:off x="1037589" y="1423480"/>
            <a:ext cx="10116821" cy="1005788"/>
            <a:chOff x="795020" y="1423480"/>
            <a:chExt cx="10116821" cy="1005788"/>
          </a:xfrm>
        </p:grpSpPr>
        <p:sp>
          <p:nvSpPr>
            <p:cNvPr id="6" name="文本框 5">
              <a:extLst>
                <a:ext uri="{FF2B5EF4-FFF2-40B4-BE49-F238E27FC236}">
                  <a16:creationId xmlns:a16="http://schemas.microsoft.com/office/drawing/2014/main" id="{E134A113-6B30-42B3-9FCB-46B4472C77AC}"/>
                </a:ext>
              </a:extLst>
            </p:cNvPr>
            <p:cNvSpPr txBox="1"/>
            <p:nvPr/>
          </p:nvSpPr>
          <p:spPr>
            <a:xfrm>
              <a:off x="1063869" y="1423480"/>
              <a:ext cx="9847972" cy="1005788"/>
            </a:xfrm>
            <a:prstGeom prst="rect">
              <a:avLst/>
            </a:prstGeom>
            <a:noFill/>
          </p:spPr>
          <p:txBody>
            <a:bodyPr wrap="square">
              <a:spAutoFit/>
            </a:bodyPr>
            <a:lstStyle/>
            <a:p>
              <a:pPr algn="just">
                <a:lnSpc>
                  <a:spcPct val="130000"/>
                </a:lnSpc>
                <a:spcBef>
                  <a:spcPts val="1200"/>
                </a:spcBef>
              </a:pPr>
              <a:r>
                <a:rPr lang="zh-CN" altLang="en-US" sz="2400" b="1">
                  <a:latin typeface="微软雅黑" panose="020B0503020204020204" pitchFamily="34" charset="-122"/>
                  <a:ea typeface="微软雅黑" panose="020B0503020204020204" pitchFamily="34" charset="-122"/>
                </a:rPr>
                <a:t>结合自然灾害、事故灾难、公共卫生事件、社会安全事件等不同类型灾害的风险特征，构建综合性、专业性、特定性三种应急避难场所类型。</a:t>
              </a:r>
              <a:endParaRPr lang="zh-CN" altLang="zh-CN" sz="2400" b="1">
                <a:latin typeface="微软雅黑" panose="020B0503020204020204" pitchFamily="34" charset="-122"/>
                <a:ea typeface="微软雅黑" panose="020B0503020204020204" pitchFamily="34" charset="-122"/>
              </a:endParaRPr>
            </a:p>
          </p:txBody>
        </p:sp>
        <p:sp>
          <p:nvSpPr>
            <p:cNvPr id="10" name="矩形 9">
              <a:extLst>
                <a:ext uri="{FF2B5EF4-FFF2-40B4-BE49-F238E27FC236}">
                  <a16:creationId xmlns:a16="http://schemas.microsoft.com/office/drawing/2014/main" id="{DFA9984D-B680-4970-A426-066DC030BBB8}"/>
                </a:ext>
              </a:extLst>
            </p:cNvPr>
            <p:cNvSpPr/>
            <p:nvPr/>
          </p:nvSpPr>
          <p:spPr>
            <a:xfrm>
              <a:off x="795020" y="1592580"/>
              <a:ext cx="175513" cy="7493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aphicFrame>
        <p:nvGraphicFramePr>
          <p:cNvPr id="12" name="表格 12">
            <a:extLst>
              <a:ext uri="{FF2B5EF4-FFF2-40B4-BE49-F238E27FC236}">
                <a16:creationId xmlns:a16="http://schemas.microsoft.com/office/drawing/2014/main" id="{0BC3D974-D879-4C60-9F7A-A410519E7185}"/>
              </a:ext>
            </a:extLst>
          </p:cNvPr>
          <p:cNvGraphicFramePr>
            <a:graphicFrameLocks noGrp="1"/>
          </p:cNvGraphicFramePr>
          <p:nvPr>
            <p:extLst>
              <p:ext uri="{D42A27DB-BD31-4B8C-83A1-F6EECF244321}">
                <p14:modId xmlns:p14="http://schemas.microsoft.com/office/powerpoint/2010/main" val="4287474681"/>
              </p:ext>
            </p:extLst>
          </p:nvPr>
        </p:nvGraphicFramePr>
        <p:xfrm>
          <a:off x="1037589" y="4876633"/>
          <a:ext cx="9592000" cy="148317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4259730075"/>
                    </a:ext>
                  </a:extLst>
                </a:gridCol>
                <a:gridCol w="2520000">
                  <a:extLst>
                    <a:ext uri="{9D8B030D-6E8A-4147-A177-3AD203B41FA5}">
                      <a16:colId xmlns:a16="http://schemas.microsoft.com/office/drawing/2014/main" val="296011661"/>
                    </a:ext>
                  </a:extLst>
                </a:gridCol>
                <a:gridCol w="2520000">
                  <a:extLst>
                    <a:ext uri="{9D8B030D-6E8A-4147-A177-3AD203B41FA5}">
                      <a16:colId xmlns:a16="http://schemas.microsoft.com/office/drawing/2014/main" val="1086576824"/>
                    </a:ext>
                  </a:extLst>
                </a:gridCol>
                <a:gridCol w="2520000">
                  <a:extLst>
                    <a:ext uri="{9D8B030D-6E8A-4147-A177-3AD203B41FA5}">
                      <a16:colId xmlns:a16="http://schemas.microsoft.com/office/drawing/2014/main" val="4243602898"/>
                    </a:ext>
                  </a:extLst>
                </a:gridCol>
              </a:tblGrid>
              <a:tr h="468000">
                <a:tc>
                  <a:txBody>
                    <a:bodyPr/>
                    <a:lstStyle/>
                    <a:p>
                      <a:pPr algn="ctr"/>
                      <a:r>
                        <a:rPr lang="zh-CN" altLang="en-US" b="1">
                          <a:solidFill>
                            <a:schemeClr val="tx1"/>
                          </a:solidFill>
                          <a:latin typeface="微软雅黑" panose="020B0503020204020204" pitchFamily="34" charset="-122"/>
                          <a:ea typeface="微软雅黑" panose="020B0503020204020204" pitchFamily="34" charset="-122"/>
                        </a:rPr>
                        <a:t>主要特征</a:t>
                      </a:r>
                    </a:p>
                  </a:txBody>
                  <a:tcPr anchor="ctr">
                    <a:solidFill>
                      <a:srgbClr val="D2E1E8"/>
                    </a:solidFill>
                  </a:tcPr>
                </a:tc>
                <a:tc>
                  <a:txBody>
                    <a:bodyPr/>
                    <a:lstStyle/>
                    <a:p>
                      <a:pPr marL="0" marR="0" lvl="0" indent="0" algn="just" defTabSz="914400" rtl="0" eaLnBrk="1" fontAlgn="auto" latinLnBrk="0" hangingPunct="1">
                        <a:lnSpc>
                          <a:spcPct val="130000"/>
                        </a:lnSpc>
                        <a:spcBef>
                          <a:spcPts val="0"/>
                        </a:spcBef>
                        <a:spcAft>
                          <a:spcPts val="0"/>
                        </a:spcAft>
                        <a:buClrTx/>
                        <a:buSzTx/>
                        <a:buFontTx/>
                        <a:buNone/>
                        <a:tabLst/>
                        <a:defRPr/>
                      </a:pPr>
                      <a:r>
                        <a:rPr lang="zh-CN" altLang="en-US" b="1">
                          <a:solidFill>
                            <a:schemeClr val="tx1"/>
                          </a:solidFill>
                          <a:latin typeface="微软雅黑" panose="020B0503020204020204" pitchFamily="34" charset="-122"/>
                          <a:ea typeface="微软雅黑" panose="020B0503020204020204" pitchFamily="34" charset="-122"/>
                        </a:rPr>
                        <a:t>以应对地震为主导，统筹多种灾害、事故等应急避难需求。</a:t>
                      </a:r>
                    </a:p>
                  </a:txBody>
                  <a:tcPr anchor="ctr">
                    <a:solidFill>
                      <a:srgbClr val="D2E1E8"/>
                    </a:solidFill>
                  </a:tcPr>
                </a:tc>
                <a:tc>
                  <a:txBody>
                    <a:bodyPr/>
                    <a:lstStyle/>
                    <a:p>
                      <a:pPr algn="just">
                        <a:lnSpc>
                          <a:spcPct val="130000"/>
                        </a:lnSpc>
                      </a:pPr>
                      <a:r>
                        <a:rPr lang="zh-CN" altLang="en-US" b="1">
                          <a:solidFill>
                            <a:schemeClr val="tx1"/>
                          </a:solidFill>
                          <a:latin typeface="微软雅黑" panose="020B0503020204020204" pitchFamily="34" charset="-122"/>
                          <a:ea typeface="微软雅黑" panose="020B0503020204020204" pitchFamily="34" charset="-122"/>
                        </a:rPr>
                        <a:t>包括防洪、极端天气、突发地质灾害、森林火灾、重大传染病疫情等专业性应急避难场所。</a:t>
                      </a:r>
                    </a:p>
                  </a:txBody>
                  <a:tcPr anchor="ctr">
                    <a:solidFill>
                      <a:srgbClr val="D2E1E8"/>
                    </a:solidFill>
                  </a:tcPr>
                </a:tc>
                <a:tc>
                  <a:txBody>
                    <a:bodyPr/>
                    <a:lstStyle/>
                    <a:p>
                      <a:pPr algn="just">
                        <a:lnSpc>
                          <a:spcPct val="130000"/>
                        </a:lnSpc>
                      </a:pPr>
                      <a:r>
                        <a:rPr lang="zh-CN" altLang="en-US" b="1">
                          <a:solidFill>
                            <a:schemeClr val="tx1"/>
                          </a:solidFill>
                          <a:latin typeface="微软雅黑" panose="020B0503020204020204" pitchFamily="34" charset="-122"/>
                          <a:ea typeface="微软雅黑" panose="020B0503020204020204" pitchFamily="34" charset="-122"/>
                        </a:rPr>
                        <a:t>是为老年人、婴幼儿、孕妇、残障人士和伤病人员等群体提供特定服务的应急避难场所。</a:t>
                      </a:r>
                    </a:p>
                  </a:txBody>
                  <a:tcPr anchor="ctr">
                    <a:solidFill>
                      <a:srgbClr val="D2E1E8"/>
                    </a:solidFill>
                  </a:tcPr>
                </a:tc>
                <a:extLst>
                  <a:ext uri="{0D108BD9-81ED-4DB2-BD59-A6C34878D82A}">
                    <a16:rowId xmlns:a16="http://schemas.microsoft.com/office/drawing/2014/main" val="115359544"/>
                  </a:ext>
                </a:extLst>
              </a:tr>
            </a:tbl>
          </a:graphicData>
        </a:graphic>
      </p:graphicFrame>
      <p:sp>
        <p:nvSpPr>
          <p:cNvPr id="19" name="TextBox 13">
            <a:extLst>
              <a:ext uri="{FF2B5EF4-FFF2-40B4-BE49-F238E27FC236}">
                <a16:creationId xmlns:a16="http://schemas.microsoft.com/office/drawing/2014/main" id="{6DF9BEC7-ACF2-42A9-BA58-F0447721F8DB}"/>
              </a:ext>
            </a:extLst>
          </p:cNvPr>
          <p:cNvSpPr txBox="1">
            <a:spLocks noChangeArrowheads="1"/>
          </p:cNvSpPr>
          <p:nvPr/>
        </p:nvSpPr>
        <p:spPr bwMode="auto">
          <a:xfrm>
            <a:off x="3180969" y="3885952"/>
            <a:ext cx="2346888" cy="77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综合性</a:t>
            </a:r>
            <a:endParaRPr lang="en-US" altLang="zh-CN" sz="2286" b="1">
              <a:solidFill>
                <a:srgbClr val="1D4374"/>
              </a:solidFill>
              <a:latin typeface="微软雅黑" panose="020B0503020204020204" pitchFamily="34" charset="-122"/>
              <a:sym typeface="Arial" panose="020B0604020202020204" pitchFamily="34" charset="0"/>
            </a:endParaRPr>
          </a:p>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应急避难场所</a:t>
            </a:r>
            <a:endParaRPr lang="en-US" altLang="zh-CN" sz="2286" b="1" dirty="0">
              <a:solidFill>
                <a:srgbClr val="1D4374"/>
              </a:solidFill>
              <a:latin typeface="微软雅黑" panose="020B0503020204020204" pitchFamily="34" charset="-122"/>
              <a:sym typeface="Arial" panose="020B0604020202020204" pitchFamily="34" charset="0"/>
            </a:endParaRPr>
          </a:p>
        </p:txBody>
      </p:sp>
      <p:grpSp>
        <p:nvGrpSpPr>
          <p:cNvPr id="26" name="组合 25">
            <a:extLst>
              <a:ext uri="{FF2B5EF4-FFF2-40B4-BE49-F238E27FC236}">
                <a16:creationId xmlns:a16="http://schemas.microsoft.com/office/drawing/2014/main" id="{A395344F-58C8-493E-895C-CC51EC572D53}"/>
              </a:ext>
            </a:extLst>
          </p:cNvPr>
          <p:cNvGrpSpPr/>
          <p:nvPr/>
        </p:nvGrpSpPr>
        <p:grpSpPr>
          <a:xfrm>
            <a:off x="8151920" y="2735964"/>
            <a:ext cx="2346888" cy="1923854"/>
            <a:chOff x="7989875" y="2735964"/>
            <a:chExt cx="2346888" cy="1923854"/>
          </a:xfrm>
        </p:grpSpPr>
        <p:pic>
          <p:nvPicPr>
            <p:cNvPr id="15" name="图片 14">
              <a:extLst>
                <a:ext uri="{FF2B5EF4-FFF2-40B4-BE49-F238E27FC236}">
                  <a16:creationId xmlns:a16="http://schemas.microsoft.com/office/drawing/2014/main" id="{7DFC0DD8-568F-49FD-BE75-F3D1BFA23CF0}"/>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8675597" y="2735964"/>
              <a:ext cx="975445" cy="975445"/>
            </a:xfrm>
            <a:prstGeom prst="rect">
              <a:avLst/>
            </a:prstGeom>
          </p:spPr>
        </p:pic>
        <p:sp>
          <p:nvSpPr>
            <p:cNvPr id="22" name="TextBox 13">
              <a:extLst>
                <a:ext uri="{FF2B5EF4-FFF2-40B4-BE49-F238E27FC236}">
                  <a16:creationId xmlns:a16="http://schemas.microsoft.com/office/drawing/2014/main" id="{F733189F-4656-4C93-9B18-DFA75429E18C}"/>
                </a:ext>
              </a:extLst>
            </p:cNvPr>
            <p:cNvSpPr txBox="1">
              <a:spLocks noChangeArrowheads="1"/>
            </p:cNvSpPr>
            <p:nvPr/>
          </p:nvSpPr>
          <p:spPr bwMode="auto">
            <a:xfrm>
              <a:off x="7989875" y="3885952"/>
              <a:ext cx="2346888" cy="77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特定性</a:t>
              </a:r>
              <a:endParaRPr lang="en-US" altLang="zh-CN" sz="2286" b="1">
                <a:solidFill>
                  <a:srgbClr val="1D4374"/>
                </a:solidFill>
                <a:latin typeface="微软雅黑" panose="020B0503020204020204" pitchFamily="34" charset="-122"/>
                <a:sym typeface="Arial" panose="020B0604020202020204" pitchFamily="34" charset="0"/>
              </a:endParaRPr>
            </a:p>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应急避难场所</a:t>
              </a:r>
              <a:endParaRPr lang="en-US" altLang="zh-CN" sz="2286" b="1" dirty="0">
                <a:solidFill>
                  <a:srgbClr val="1D4374"/>
                </a:solidFill>
                <a:latin typeface="微软雅黑" panose="020B0503020204020204" pitchFamily="34" charset="-122"/>
                <a:sym typeface="Arial" panose="020B0604020202020204" pitchFamily="34" charset="0"/>
              </a:endParaRPr>
            </a:p>
          </p:txBody>
        </p:sp>
      </p:grpSp>
      <p:grpSp>
        <p:nvGrpSpPr>
          <p:cNvPr id="25" name="组合 24">
            <a:extLst>
              <a:ext uri="{FF2B5EF4-FFF2-40B4-BE49-F238E27FC236}">
                <a16:creationId xmlns:a16="http://schemas.microsoft.com/office/drawing/2014/main" id="{98A48267-133F-4F6C-A289-D8F57C71EA48}"/>
              </a:ext>
            </a:extLst>
          </p:cNvPr>
          <p:cNvGrpSpPr/>
          <p:nvPr/>
        </p:nvGrpSpPr>
        <p:grpSpPr>
          <a:xfrm>
            <a:off x="5620675" y="2744647"/>
            <a:ext cx="2346888" cy="1915171"/>
            <a:chOff x="5957875" y="2744647"/>
            <a:chExt cx="2346888" cy="1915171"/>
          </a:xfrm>
        </p:grpSpPr>
        <p:sp>
          <p:nvSpPr>
            <p:cNvPr id="20" name="TextBox 13">
              <a:extLst>
                <a:ext uri="{FF2B5EF4-FFF2-40B4-BE49-F238E27FC236}">
                  <a16:creationId xmlns:a16="http://schemas.microsoft.com/office/drawing/2014/main" id="{CE1EF78F-3E77-40E5-931B-E62F0FCD43C4}"/>
                </a:ext>
              </a:extLst>
            </p:cNvPr>
            <p:cNvSpPr txBox="1">
              <a:spLocks noChangeArrowheads="1"/>
            </p:cNvSpPr>
            <p:nvPr/>
          </p:nvSpPr>
          <p:spPr bwMode="auto">
            <a:xfrm>
              <a:off x="5957875" y="3885952"/>
              <a:ext cx="2346888" cy="77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专业性</a:t>
              </a:r>
              <a:endParaRPr lang="en-US" altLang="zh-CN" sz="2286" b="1">
                <a:solidFill>
                  <a:srgbClr val="1D4374"/>
                </a:solidFill>
                <a:latin typeface="微软雅黑" panose="020B0503020204020204" pitchFamily="34" charset="-122"/>
                <a:sym typeface="Arial" panose="020B0604020202020204" pitchFamily="34" charset="0"/>
              </a:endParaRPr>
            </a:p>
            <a:p>
              <a:pPr algn="ctr" eaLnBrk="1" hangingPunct="1">
                <a:spcBef>
                  <a:spcPct val="20000"/>
                </a:spcBef>
                <a:buFont typeface="Arial" panose="020B0604020202020204" pitchFamily="34" charset="0"/>
                <a:buNone/>
              </a:pPr>
              <a:r>
                <a:rPr lang="zh-CN" altLang="en-US" sz="2286" b="1">
                  <a:solidFill>
                    <a:srgbClr val="1D4374"/>
                  </a:solidFill>
                  <a:latin typeface="微软雅黑" panose="020B0503020204020204" pitchFamily="34" charset="-122"/>
                  <a:sym typeface="Arial" panose="020B0604020202020204" pitchFamily="34" charset="0"/>
                </a:rPr>
                <a:t>应急避难场所</a:t>
              </a:r>
              <a:endParaRPr lang="en-US" altLang="zh-CN" sz="2286" b="1" dirty="0">
                <a:solidFill>
                  <a:srgbClr val="1D4374"/>
                </a:solidFill>
                <a:latin typeface="微软雅黑" panose="020B0503020204020204" pitchFamily="34" charset="-122"/>
                <a:sym typeface="Arial" panose="020B0604020202020204" pitchFamily="34" charset="0"/>
              </a:endParaRPr>
            </a:p>
          </p:txBody>
        </p:sp>
        <p:sp>
          <p:nvSpPr>
            <p:cNvPr id="23" name="Shape 2940">
              <a:extLst>
                <a:ext uri="{FF2B5EF4-FFF2-40B4-BE49-F238E27FC236}">
                  <a16:creationId xmlns:a16="http://schemas.microsoft.com/office/drawing/2014/main" id="{5C9F040F-4DEA-4B53-863C-82B23BFE2AD7}"/>
                </a:ext>
              </a:extLst>
            </p:cNvPr>
            <p:cNvSpPr/>
            <p:nvPr/>
          </p:nvSpPr>
          <p:spPr>
            <a:xfrm>
              <a:off x="6643442" y="2744647"/>
              <a:ext cx="975600" cy="975600"/>
            </a:xfrm>
            <a:custGeom>
              <a:avLst/>
              <a:gdLst/>
              <a:ahLst/>
              <a:cxnLst>
                <a:cxn ang="0">
                  <a:pos x="wd2" y="hd2"/>
                </a:cxn>
                <a:cxn ang="5400000">
                  <a:pos x="wd2" y="hd2"/>
                </a:cxn>
                <a:cxn ang="10800000">
                  <a:pos x="wd2" y="hd2"/>
                </a:cxn>
                <a:cxn ang="16200000">
                  <a:pos x="wd2" y="hd2"/>
                </a:cxn>
              </a:cxnLst>
              <a:rect l="0" t="0" r="r" b="b"/>
              <a:pathLst>
                <a:path w="21600" h="21600" extrusionOk="0">
                  <a:moveTo>
                    <a:pt x="10800" y="8345"/>
                  </a:moveTo>
                  <a:cubicBezTo>
                    <a:pt x="9444" y="8345"/>
                    <a:pt x="8345" y="9444"/>
                    <a:pt x="8345" y="10800"/>
                  </a:cubicBezTo>
                  <a:cubicBezTo>
                    <a:pt x="8345" y="12156"/>
                    <a:pt x="9444" y="13255"/>
                    <a:pt x="10800" y="13255"/>
                  </a:cubicBezTo>
                  <a:cubicBezTo>
                    <a:pt x="12156" y="13255"/>
                    <a:pt x="13255" y="12156"/>
                    <a:pt x="13255" y="10800"/>
                  </a:cubicBezTo>
                  <a:cubicBezTo>
                    <a:pt x="13255" y="9444"/>
                    <a:pt x="12156" y="8345"/>
                    <a:pt x="10800" y="8345"/>
                  </a:cubicBezTo>
                  <a:moveTo>
                    <a:pt x="11291" y="20593"/>
                  </a:moveTo>
                  <a:lnTo>
                    <a:pt x="11291" y="17182"/>
                  </a:lnTo>
                  <a:cubicBezTo>
                    <a:pt x="11291" y="16910"/>
                    <a:pt x="11071" y="16691"/>
                    <a:pt x="10800" y="16691"/>
                  </a:cubicBezTo>
                  <a:cubicBezTo>
                    <a:pt x="10529" y="16691"/>
                    <a:pt x="10309" y="16910"/>
                    <a:pt x="10309" y="17182"/>
                  </a:cubicBezTo>
                  <a:lnTo>
                    <a:pt x="10309" y="20593"/>
                  </a:lnTo>
                  <a:cubicBezTo>
                    <a:pt x="5280" y="20344"/>
                    <a:pt x="1255" y="16319"/>
                    <a:pt x="1006" y="11291"/>
                  </a:cubicBezTo>
                  <a:lnTo>
                    <a:pt x="4418" y="11291"/>
                  </a:lnTo>
                  <a:cubicBezTo>
                    <a:pt x="4690" y="11291"/>
                    <a:pt x="4909" y="11071"/>
                    <a:pt x="4909" y="10800"/>
                  </a:cubicBezTo>
                  <a:cubicBezTo>
                    <a:pt x="4909" y="10529"/>
                    <a:pt x="4690" y="10309"/>
                    <a:pt x="4418" y="10309"/>
                  </a:cubicBezTo>
                  <a:lnTo>
                    <a:pt x="1006" y="10309"/>
                  </a:lnTo>
                  <a:cubicBezTo>
                    <a:pt x="1255" y="5281"/>
                    <a:pt x="5280" y="1256"/>
                    <a:pt x="10309" y="1007"/>
                  </a:cubicBezTo>
                  <a:lnTo>
                    <a:pt x="10309" y="4418"/>
                  </a:lnTo>
                  <a:cubicBezTo>
                    <a:pt x="10309" y="4690"/>
                    <a:pt x="10529" y="4909"/>
                    <a:pt x="10800" y="4909"/>
                  </a:cubicBezTo>
                  <a:cubicBezTo>
                    <a:pt x="11071" y="4909"/>
                    <a:pt x="11291" y="4690"/>
                    <a:pt x="11291" y="4418"/>
                  </a:cubicBezTo>
                  <a:lnTo>
                    <a:pt x="11291" y="1007"/>
                  </a:lnTo>
                  <a:cubicBezTo>
                    <a:pt x="16320" y="1256"/>
                    <a:pt x="20345" y="5281"/>
                    <a:pt x="20594" y="10309"/>
                  </a:cubicBezTo>
                  <a:lnTo>
                    <a:pt x="17182" y="10309"/>
                  </a:lnTo>
                  <a:cubicBezTo>
                    <a:pt x="16910" y="10309"/>
                    <a:pt x="16691" y="10529"/>
                    <a:pt x="16691" y="10800"/>
                  </a:cubicBezTo>
                  <a:cubicBezTo>
                    <a:pt x="16691" y="11071"/>
                    <a:pt x="16910" y="11291"/>
                    <a:pt x="17182" y="11291"/>
                  </a:cubicBezTo>
                  <a:lnTo>
                    <a:pt x="20594" y="11291"/>
                  </a:lnTo>
                  <a:cubicBezTo>
                    <a:pt x="20345" y="16319"/>
                    <a:pt x="16320" y="20344"/>
                    <a:pt x="11291" y="20593"/>
                  </a:cubicBezTo>
                  <a:moveTo>
                    <a:pt x="10800" y="0"/>
                  </a:moveTo>
                  <a:cubicBezTo>
                    <a:pt x="10800" y="0"/>
                    <a:pt x="10800" y="0"/>
                    <a:pt x="10800" y="0"/>
                  </a:cubicBezTo>
                  <a:cubicBezTo>
                    <a:pt x="10800" y="0"/>
                    <a:pt x="10800" y="0"/>
                    <a:pt x="10800" y="0"/>
                  </a:cubicBezTo>
                  <a:cubicBezTo>
                    <a:pt x="4835" y="0"/>
                    <a:pt x="0" y="4836"/>
                    <a:pt x="0" y="10800"/>
                  </a:cubicBezTo>
                  <a:cubicBezTo>
                    <a:pt x="0" y="16765"/>
                    <a:pt x="4835" y="21600"/>
                    <a:pt x="10800" y="21600"/>
                  </a:cubicBezTo>
                  <a:cubicBezTo>
                    <a:pt x="16765" y="21600"/>
                    <a:pt x="21600" y="16765"/>
                    <a:pt x="21600" y="10800"/>
                  </a:cubicBezTo>
                  <a:cubicBezTo>
                    <a:pt x="21600" y="4836"/>
                    <a:pt x="16765" y="0"/>
                    <a:pt x="10800" y="0"/>
                  </a:cubicBezTo>
                </a:path>
              </a:pathLst>
            </a:custGeom>
            <a:solidFill>
              <a:srgbClr val="C00000"/>
            </a:solidFill>
          </p:spPr>
          <p:txBody>
            <a:bodyPr lIns="38090" tIns="38090" rIns="38090" bIns="38090" anchor="ctr"/>
            <a:lstStyle/>
            <a:p>
              <a:pPr marL="0" marR="0" lvl="0" indent="0" defTabSz="457063" eaLnBrk="1" fontAlgn="auto" latinLnBrk="0" hangingPunct="1">
                <a:lnSpc>
                  <a:spcPct val="100000"/>
                </a:lnSpc>
                <a:spcBef>
                  <a:spcPts val="0"/>
                </a:spcBef>
                <a:spcAft>
                  <a:spcPts val="0"/>
                </a:spcAft>
                <a:buClrTx/>
                <a:buSzTx/>
                <a:buFontTx/>
                <a:buNone/>
                <a:tabLst/>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2999" b="1"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Gill Sans"/>
                <a:sym typeface="Gill Sans"/>
              </a:endParaRPr>
            </a:p>
          </p:txBody>
        </p:sp>
      </p:grpSp>
    </p:spTree>
    <p:extLst>
      <p:ext uri="{BB962C8B-B14F-4D97-AF65-F5344CB8AC3E}">
        <p14:creationId xmlns:p14="http://schemas.microsoft.com/office/powerpoint/2010/main" val="402380863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4239</TotalTime>
  <Words>2438</Words>
  <Application>Microsoft Office PowerPoint</Application>
  <PresentationFormat>宽屏</PresentationFormat>
  <Paragraphs>170</Paragraphs>
  <Slides>18</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Gill Sans</vt:lpstr>
      <vt:lpstr>等线</vt:lpstr>
      <vt:lpstr>等线 Light</vt:lpstr>
      <vt:lpstr>微软雅黑</vt:lpstr>
      <vt:lpstr>Arial</vt:lpstr>
      <vt:lpstr>Impact</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郇棋凯</dc:creator>
  <cp:lastModifiedBy>郇棋凯</cp:lastModifiedBy>
  <cp:revision>270</cp:revision>
  <dcterms:created xsi:type="dcterms:W3CDTF">2024-10-13T13:48:18Z</dcterms:created>
  <dcterms:modified xsi:type="dcterms:W3CDTF">2024-10-20T13:34:48Z</dcterms:modified>
</cp:coreProperties>
</file>